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304" r:id="rId5"/>
    <p:sldId id="258" r:id="rId6"/>
    <p:sldId id="261" r:id="rId7"/>
    <p:sldId id="262" r:id="rId8"/>
    <p:sldId id="263" r:id="rId9"/>
    <p:sldId id="305" r:id="rId10"/>
    <p:sldId id="264" r:id="rId11"/>
    <p:sldId id="265" r:id="rId12"/>
    <p:sldId id="266" r:id="rId13"/>
    <p:sldId id="267" r:id="rId14"/>
    <p:sldId id="306" r:id="rId15"/>
    <p:sldId id="268" r:id="rId16"/>
    <p:sldId id="269" r:id="rId17"/>
    <p:sldId id="270" r:id="rId18"/>
    <p:sldId id="271" r:id="rId19"/>
    <p:sldId id="272" r:id="rId20"/>
    <p:sldId id="307" r:id="rId21"/>
    <p:sldId id="273" r:id="rId22"/>
    <p:sldId id="274" r:id="rId23"/>
    <p:sldId id="275" r:id="rId24"/>
    <p:sldId id="276" r:id="rId25"/>
    <p:sldId id="277" r:id="rId26"/>
    <p:sldId id="308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95" r:id="rId35"/>
    <p:sldId id="309" r:id="rId36"/>
    <p:sldId id="296" r:id="rId37"/>
    <p:sldId id="299" r:id="rId38"/>
    <p:sldId id="297" r:id="rId39"/>
    <p:sldId id="298" r:id="rId40"/>
    <p:sldId id="300" r:id="rId41"/>
    <p:sldId id="317" r:id="rId42"/>
    <p:sldId id="301" r:id="rId43"/>
    <p:sldId id="302" r:id="rId44"/>
    <p:sldId id="303" r:id="rId45"/>
    <p:sldId id="312" r:id="rId46"/>
    <p:sldId id="316" r:id="rId47"/>
    <p:sldId id="313" r:id="rId48"/>
    <p:sldId id="314" r:id="rId49"/>
    <p:sldId id="315" r:id="rId50"/>
    <p:sldId id="318" r:id="rId51"/>
    <p:sldId id="319" r:id="rId52"/>
    <p:sldId id="320" r:id="rId53"/>
    <p:sldId id="321" r:id="rId54"/>
    <p:sldId id="310" r:id="rId55"/>
    <p:sldId id="285" r:id="rId56"/>
    <p:sldId id="293" r:id="rId57"/>
    <p:sldId id="286" r:id="rId58"/>
    <p:sldId id="287" r:id="rId59"/>
    <p:sldId id="288" r:id="rId60"/>
    <p:sldId id="289" r:id="rId61"/>
    <p:sldId id="290" r:id="rId62"/>
    <p:sldId id="291" r:id="rId63"/>
    <p:sldId id="292" r:id="rId64"/>
    <p:sldId id="294" r:id="rId65"/>
    <p:sldId id="311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69" autoAdjust="0"/>
    <p:restoredTop sz="86380" autoAdjust="0"/>
  </p:normalViewPr>
  <p:slideViewPr>
    <p:cSldViewPr>
      <p:cViewPr varScale="1">
        <p:scale>
          <a:sx n="98" d="100"/>
          <a:sy n="98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5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1000"/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Domenica-%20Mesa%20sti%20voui%20tou%20dromou%20-%20YouTube.mp4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MIRTIOTISSA-IS%20THIS%20LOVE%20-POPI%20ASTERIADI%20-%20YouTube.mp4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SMILE%20(%20&#935;&#945;&#956;&#972;&#947;&#949;&#955;&#959;-&#922;.&#922;&#945;&#961;&#965;&#969;&#964;&#940;&#954;&#951;&#962;)%20-%20YouTube.mp4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thanos%20anestopoulos%20&#959;%20&#960;&#955;&#951;&#952;&#965;&#957;&#964;&#953;&#954;&#959;&#962;%20&#945;&#961;&#953;&#952;&#956;&#959;&#962;(&#922;&#953;&#954;&#951;%20&#916;&#951;&#956;&#959;&#965;&#955;&#945;%20)%20-%20YouTube.mp4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&#915;&#953;&#940;&#957;&#957;&#951;&#962;%20&#928;&#959;&#965;&#955;&#972;&#960;&#959;&#965;&#955;&#959;&#962;,%20&#913;&#960;&#972;%20&#941;&#961;&#969;&#964;&#945;%20&#960;&#949;&#952;&#945;&#943;&#957;&#959;&#965;&#957;%20&#964;&#945;%20&#954;&#955;&#945;&#961;&#953;&#940;%20-%20YouTube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&#917;&#955;&#949;&#965;&#952;&#949;&#961;&#943;&#945;%20&#913;&#961;&#946;&#945;&#957;&#953;&#964;&#940;&#954;&#951;%20-%20&#917;&#961;&#969;&#964;&#953;&#954;&#972;%20~Live~%20-%20YouTube.mp4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&#917;&#955;&#949;&#965;&#952;&#949;&#961;&#953;&#945;%20&#913;&#961;&#946;&#945;&#957;&#953;&#964;&#945;&#954;&#951;-&#947;&#953;&#945;&#964;&#953;%20&#956;'&#945;&#947;&#945;&#960;&#951;&#963;&#949;&#962;%20-%20YouTube2.mp4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&#922;&#937;&#931;&#932;&#919;&#931;%20&#928;&#913;&#923;&#913;&#924;&#913;&#931;-&#925;&#932;&#913;&#923;&#913;&#929;&#913;&#931;%20&#915;&#913;&#923;&#913;&#925;&#919;-&#931;%20&#913;&#915;&#913;&#928;&#937;%20-%20YouTube.mp4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&#908;&#963;'%20&#940;&#963;&#964;&#961;&#945;%20&#947;&#973;&#961;&#969;%20&#946;&#961;&#943;&#963;&#954;&#959;&#957;&#964;&#945;&#953;%20-%20&#931;&#945;&#960;&#966;&#974;%20%20%20&#927;&#948;&#965;&#963;&#963;&#941;&#945;&#962;%20&#917;&#955;&#973;&#964;&#951;&#962;%20-%20YouTube.mp4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iorgos\Desktop\Keimena-ergasia-10%20erwtika%20poiimata\keimena\&#935;&#913;&#929;&#919;&#931;%20&#922;&#913;&#921;%20&#928;&#913;&#925;&#927;&#931;%20&#922;&#913;&#932;&#931;&#921;&#924;&#921;&#935;&#913;&#931;%20-%20&#917;&#961;&#969;&#964;&#953;&#954;&#972;%20&#954;&#940;&#955;&#949;&#963;&#956;&#945;%20-%20YouTube.mp4" TargetMode="Externa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470025"/>
          </a:xfrm>
        </p:spPr>
        <p:txBody>
          <a:bodyPr>
            <a:normAutofit/>
          </a:bodyPr>
          <a:lstStyle/>
          <a:p>
            <a:r>
              <a:rPr lang="el-G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Ερωτικά ποιήματα </a:t>
            </a:r>
            <a:endParaRPr lang="el-G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600200"/>
          </a:xfrm>
        </p:spPr>
        <p:txBody>
          <a:bodyPr>
            <a:normAutofit/>
          </a:bodyPr>
          <a:lstStyle/>
          <a:p>
            <a:pPr algn="l"/>
            <a:r>
              <a:rPr lang="el-GR" sz="2800" i="1" dirty="0" smtClean="0"/>
              <a:t>Ανάλυση 10 ερωτικών ποιημάτων εστιάζοντας στον τρόπο έκφρασης του συναισθήματος.</a:t>
            </a:r>
            <a:endParaRPr lang="el-GR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267200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Από την ομάδα</a:t>
            </a:r>
            <a:r>
              <a:rPr lang="en-US" sz="2000" dirty="0" smtClean="0"/>
              <a:t>: </a:t>
            </a:r>
            <a:r>
              <a:rPr lang="el-G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Ταξίδι στον έρωτα</a:t>
            </a:r>
          </a:p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Παράσχου Ελένη</a:t>
            </a:r>
          </a:p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Παπαδημητρίου Φένια</a:t>
            </a:r>
          </a:p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Περόντση  Ανέστη</a:t>
            </a:r>
          </a:p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Ουζούνη Γεώργιο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1752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Α3 Γενικού Λυκείου Χαλάστρας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l-GR" dirty="0" smtClean="0"/>
              <a:t>«Η αγαπημένη» 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Στέκεται ορθή στα βλέφαρά μου,</a:t>
            </a:r>
          </a:p>
          <a:p>
            <a:pPr>
              <a:buNone/>
            </a:pPr>
            <a:r>
              <a:rPr lang="el-GR" dirty="0" smtClean="0"/>
              <a:t>Και τα μαλλιά της μπλέκονται μες στα δικά μου,</a:t>
            </a:r>
          </a:p>
          <a:p>
            <a:pPr>
              <a:buNone/>
            </a:pPr>
            <a:r>
              <a:rPr lang="el-GR" dirty="0" smtClean="0"/>
              <a:t>Έχει το σχήμα των χεριών μου,</a:t>
            </a:r>
          </a:p>
          <a:p>
            <a:pPr>
              <a:buNone/>
            </a:pPr>
            <a:r>
              <a:rPr lang="el-GR" dirty="0" smtClean="0"/>
              <a:t>Έχει το σχήμα των ματιών μου,</a:t>
            </a:r>
          </a:p>
          <a:p>
            <a:pPr>
              <a:buNone/>
            </a:pPr>
            <a:r>
              <a:rPr lang="el-GR" dirty="0" smtClean="0"/>
              <a:t>Βυθίζεται μες στη σκιά μου,</a:t>
            </a:r>
          </a:p>
          <a:p>
            <a:pPr>
              <a:buNone/>
            </a:pPr>
            <a:r>
              <a:rPr lang="el-GR" dirty="0" smtClean="0"/>
              <a:t>Σα μια πέτρα στον ουρανό.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l-GR" dirty="0" smtClean="0"/>
              <a:t>Έχει τα μάτια της πάντ’ ανοιχτά,</a:t>
            </a:r>
          </a:p>
          <a:p>
            <a:pPr>
              <a:buNone/>
            </a:pPr>
            <a:r>
              <a:rPr lang="el-GR" dirty="0" smtClean="0"/>
              <a:t>Και δε μ’ αφήνει σ’ ύπνο να γείρω,</a:t>
            </a:r>
          </a:p>
          <a:p>
            <a:pPr>
              <a:buNone/>
            </a:pPr>
            <a:r>
              <a:rPr lang="el-GR" dirty="0" smtClean="0"/>
              <a:t>Τα όνειρά της μέσα στο φως,</a:t>
            </a:r>
          </a:p>
          <a:p>
            <a:pPr>
              <a:buNone/>
            </a:pPr>
            <a:r>
              <a:rPr lang="el-GR" dirty="0" smtClean="0"/>
              <a:t>Σβήνουν τον ήλιο,</a:t>
            </a:r>
          </a:p>
          <a:p>
            <a:pPr>
              <a:buNone/>
            </a:pPr>
            <a:r>
              <a:rPr lang="el-GR" dirty="0" smtClean="0"/>
              <a:t>Με κάνουν να γελώ, να κλαίω και να γελώ,</a:t>
            </a:r>
          </a:p>
          <a:p>
            <a:pPr>
              <a:buNone/>
            </a:pPr>
            <a:r>
              <a:rPr lang="el-GR" dirty="0" smtClean="0"/>
              <a:t>Και να μιλώ χωρίς να έχω τίποτα να πω.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l-GR" sz="4000" dirty="0" smtClean="0"/>
              <a:t>1) Στοιχεία Περιεχομένου</a:t>
            </a:r>
            <a:r>
              <a:rPr lang="en-US" sz="4000" dirty="0" smtClean="0"/>
              <a:t>: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l-GR" sz="3000" dirty="0" smtClean="0"/>
              <a:t>Ο Ποιητής προχωρά σε βαθύτερες πτυχές του ερωτικού συναισθήματος, όπου οι ερωτευμένοι αισθάνονται μια πλήρη ταύτιση μεταξύ τους κι ένα (χωρίς αντίσταση) χάσιμο του εαυτού τους.</a:t>
            </a:r>
          </a:p>
          <a:p>
            <a:r>
              <a:rPr lang="el-GR" sz="2800" dirty="0" smtClean="0"/>
              <a:t>Η αγαπημένη του ποιητή έχει παραδοθεί απόλυτα σ’ αυτόν, αλλά και με τη σειρά της επηρεάζει καταλυτικά τη συναισθηματική του κατάσταση, οδηγώντας τον σε έντονες εναλλαγές συναισθημάτων.</a:t>
            </a:r>
          </a:p>
          <a:p>
            <a:r>
              <a:rPr lang="el-GR" sz="2800" dirty="0" smtClean="0"/>
              <a:t>Ο ποιητής φαινεταί ότι επηρεάζεται υπερβολικά </a:t>
            </a:r>
            <a:r>
              <a:rPr lang="el-GR" sz="2800" dirty="0" err="1" smtClean="0"/>
              <a:t>αφου</a:t>
            </a:r>
            <a:r>
              <a:rPr lang="el-GR" sz="2800" dirty="0" smtClean="0"/>
              <a:t> </a:t>
            </a:r>
            <a:r>
              <a:rPr lang="el-GR" sz="2800" dirty="0" err="1" smtClean="0"/>
              <a:t>ανακατευει</a:t>
            </a:r>
            <a:r>
              <a:rPr lang="el-GR" sz="2800" dirty="0" smtClean="0"/>
              <a:t> </a:t>
            </a:r>
            <a:r>
              <a:rPr lang="el-GR" sz="2800" dirty="0" smtClean="0"/>
              <a:t>το όνειρο και την πραγματικότητα και προσπαθεί να μην κοιμηθεί προκειμένου να βλέπει τα μάτια της αγαπημένης του.  </a:t>
            </a:r>
          </a:p>
          <a:p>
            <a:pPr>
              <a:buNone/>
            </a:pPr>
            <a:endParaRPr lang="el-GR" sz="3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pPr algn="l"/>
            <a:r>
              <a:rPr lang="el-GR" dirty="0" smtClean="0"/>
              <a:t>2) Στοιχεία Μορφής 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l-GR" sz="3000" dirty="0" smtClean="0"/>
              <a:t>Μεταφορές (στιχ. 5) «Βυθίζεται μες στη σκιά μου».</a:t>
            </a:r>
          </a:p>
          <a:p>
            <a:r>
              <a:rPr lang="el-GR" sz="3000" dirty="0" smtClean="0"/>
              <a:t>Παρομοίωση (στιχ. 6) «Σα μια πέτρα στον ουρανό».</a:t>
            </a:r>
          </a:p>
          <a:p>
            <a:r>
              <a:rPr lang="el-GR" sz="3000" dirty="0" smtClean="0"/>
              <a:t>Επαναλήψεις (στιχ. 3-4) . </a:t>
            </a:r>
          </a:p>
          <a:p>
            <a:r>
              <a:rPr lang="el-GR" sz="3000" dirty="0" smtClean="0"/>
              <a:t>Εικόνες (στιχ. 11) «Με κάνουν να γελώ, να κλαίω».</a:t>
            </a:r>
          </a:p>
          <a:p>
            <a:r>
              <a:rPr lang="el-GR" sz="3000" dirty="0" smtClean="0"/>
              <a:t>Το στοιχείο της υπερβολής που εκφράζει τα έντονα συναισθήματα και προσδίδει γλαφυρότητα (είναι φανερό σε όλο το ποίημα).</a:t>
            </a:r>
            <a:endParaRPr lang="el-GR" sz="3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Κείμενο 3</a:t>
            </a:r>
            <a:r>
              <a:rPr lang="en-US" dirty="0" smtClean="0"/>
              <a:t>:</a:t>
            </a:r>
            <a:r>
              <a:rPr lang="el-GR" dirty="0" smtClean="0"/>
              <a:t> Γιώργος Σεφέρης, «Ερωτικός Λόγος» (απόσπασμα)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010400" cy="3276600"/>
          </a:xfrm>
        </p:spPr>
        <p:txBody>
          <a:bodyPr>
            <a:normAutofit/>
          </a:bodyPr>
          <a:lstStyle/>
          <a:p>
            <a:pPr algn="l"/>
            <a:r>
              <a:rPr lang="el-GR" dirty="0" smtClean="0"/>
              <a:t>Γιώργος Σεφέρης</a:t>
            </a:r>
            <a:r>
              <a:rPr lang="en-US" dirty="0" smtClean="0"/>
              <a:t>: </a:t>
            </a:r>
            <a:r>
              <a:rPr lang="el-GR" dirty="0" smtClean="0"/>
              <a:t>(1900-1971) Το πραγματικό του όνομα ήταν Γιώργος Σεφεριάδης. Είναι από τους σημαντικότερους Έλληνες ποιητές και ένας, εκ των 2 βραβευμένων Ελλήνων, με το Νόμπελ Λογοτεχνίας.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eferi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32" r="5932"/>
          <a:stretch>
            <a:fillRect/>
          </a:stretch>
        </p:blipFill>
        <p:spPr>
          <a:xfrm>
            <a:off x="1066800" y="457200"/>
            <a:ext cx="7315200" cy="548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«Ερωτικός λόγος»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700" dirty="0" smtClean="0"/>
              <a:t>«Είναι το πέρασμα του χρόνου σιγαλό κι απόκοσμο</a:t>
            </a:r>
          </a:p>
          <a:p>
            <a:pPr>
              <a:buNone/>
            </a:pPr>
            <a:r>
              <a:rPr lang="el-GR" sz="2700" dirty="0" smtClean="0"/>
              <a:t>κι ο πόνος απαλά μες στην ψυχή μου λάμνει</a:t>
            </a:r>
          </a:p>
          <a:p>
            <a:pPr>
              <a:buNone/>
            </a:pPr>
            <a:r>
              <a:rPr lang="el-GR" sz="2700" dirty="0" smtClean="0"/>
              <a:t>χαράζει η αυγή τον ουρανό, τ’ όνειρο μένει απόντιστο</a:t>
            </a:r>
          </a:p>
          <a:p>
            <a:pPr>
              <a:buNone/>
            </a:pPr>
            <a:r>
              <a:rPr lang="el-GR" sz="2700" dirty="0" smtClean="0"/>
              <a:t>κι είναι σα να διαβαίνουν μυρωμένοι θάμνοι.</a:t>
            </a:r>
          </a:p>
          <a:p>
            <a:pPr>
              <a:buNone/>
            </a:pPr>
            <a:endParaRPr lang="el-GR" sz="2700" dirty="0" smtClean="0"/>
          </a:p>
          <a:p>
            <a:pPr>
              <a:buNone/>
            </a:pPr>
            <a:r>
              <a:rPr lang="el-GR" sz="2700" dirty="0" smtClean="0"/>
              <a:t>Με του ματιού τ’ αλάφιασμα, με του κορμιού το ρόδισμα</a:t>
            </a:r>
          </a:p>
          <a:p>
            <a:pPr>
              <a:buNone/>
            </a:pPr>
            <a:r>
              <a:rPr lang="el-GR" sz="2700" dirty="0" smtClean="0"/>
              <a:t>ξυπνούν και κατεβαίνουν σμάρι τα περιστέρια</a:t>
            </a:r>
          </a:p>
          <a:p>
            <a:pPr>
              <a:buNone/>
            </a:pPr>
            <a:r>
              <a:rPr lang="el-GR" sz="2700" dirty="0" smtClean="0"/>
              <a:t>με περιπλέκει χαμηλό το κυκλωτό φτερούγισμα</a:t>
            </a:r>
          </a:p>
          <a:p>
            <a:pPr>
              <a:buNone/>
            </a:pPr>
            <a:r>
              <a:rPr lang="el-GR" sz="2700" dirty="0" smtClean="0"/>
              <a:t>ανθρώπινο άγγιγμα στον κόρφο μου τ’ αστέρια.</a:t>
            </a:r>
          </a:p>
          <a:p>
            <a:endParaRPr lang="el-GR" dirty="0" smtClean="0"/>
          </a:p>
          <a:p>
            <a:pPr fontAlgn="base"/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0593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/>
              <a:t>                                       (Συνέχεια)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Την ακοή μου ως να ‘σμιξε κοχύλι βουίζει ο αντίδικος</a:t>
            </a:r>
          </a:p>
          <a:p>
            <a:pPr>
              <a:buNone/>
            </a:pPr>
            <a:r>
              <a:rPr lang="el-GR" dirty="0" smtClean="0"/>
              <a:t>μακρινός κι αξεδιάλυτος του κόσμου ο θρήνος</a:t>
            </a:r>
          </a:p>
          <a:p>
            <a:pPr>
              <a:buNone/>
            </a:pPr>
            <a:r>
              <a:rPr lang="el-GR" dirty="0" smtClean="0"/>
              <a:t>μα είναι στιγμές και σβήνουνται και βασιλεύει δίκλωνος</a:t>
            </a:r>
          </a:p>
          <a:p>
            <a:pPr>
              <a:buNone/>
            </a:pPr>
            <a:r>
              <a:rPr lang="el-GR" dirty="0" smtClean="0"/>
              <a:t>ο λογισμός του πόθου μου, μόνος εκείνος.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Λες κι είχα αναστηθεί γυμνή σε μια απέραντη θύμηση</a:t>
            </a:r>
          </a:p>
          <a:p>
            <a:pPr>
              <a:buNone/>
            </a:pPr>
            <a:r>
              <a:rPr lang="el-GR" dirty="0" smtClean="0"/>
              <a:t>σαν ήρθες γνώριμος και ξένος, ακριβέ μου</a:t>
            </a:r>
          </a:p>
          <a:p>
            <a:pPr>
              <a:buNone/>
            </a:pPr>
            <a:r>
              <a:rPr lang="el-GR" dirty="0" smtClean="0"/>
              <a:t>να μου χαρίσεις γέρνοντας την απέραντη λύτρωση</a:t>
            </a:r>
          </a:p>
          <a:p>
            <a:pPr>
              <a:buNone/>
            </a:pPr>
            <a:r>
              <a:rPr lang="el-GR" dirty="0" smtClean="0"/>
              <a:t>που γύρευα από τα γοργά σείστρα του ανέμου...»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l-GR" sz="3500" dirty="0" smtClean="0"/>
              <a:t>1) Στοιχεία Περιεχομένου</a:t>
            </a:r>
            <a:r>
              <a:rPr lang="en-US" sz="3500" dirty="0" smtClean="0"/>
              <a:t>:</a:t>
            </a:r>
            <a:endParaRPr lang="el-GR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172200"/>
          </a:xfrm>
        </p:spPr>
        <p:txBody>
          <a:bodyPr>
            <a:normAutofit/>
          </a:bodyPr>
          <a:lstStyle/>
          <a:p>
            <a:r>
              <a:rPr lang="el-GR" sz="2700" dirty="0" smtClean="0"/>
              <a:t>Παρουσιάζεται η κυριαρχία του ερωτικού πόθου που καλύπτει κάθε σκέψη κι επιτρέπει τη θέαση του κόσμου μόνο υπό το δικό του πρίσμα.</a:t>
            </a:r>
          </a:p>
          <a:p>
            <a:r>
              <a:rPr lang="el-GR" sz="2700" dirty="0" smtClean="0"/>
              <a:t>Η αγαπημένη του ποιητή μιλά για το πέρασμα του χρόνου που συντελείται ανεπαίσθητα, καθώς το πάθος της βρίσκεται σε τέτοια ένταση, ώστε συμμετέχει σ’ αυτό ολόκληρο το σύμπαν. </a:t>
            </a:r>
          </a:p>
          <a:p>
            <a:r>
              <a:rPr lang="el-GR" sz="2700" dirty="0" smtClean="0"/>
              <a:t>Ακόμη κι ο πόνος του κόσμου, που φτάνει στην αντίληψή της, δεν κατορθώνει να την αποσπάσει από τον πόθο που την κατακλύζει.</a:t>
            </a:r>
          </a:p>
          <a:p>
            <a:r>
              <a:rPr lang="el-GR" sz="2700" dirty="0" smtClean="0"/>
              <a:t>Η διήγηση της αγαπημένης ολοκληρώνεται με το λυτρωτικό σμίξιμο των ερωτευμένων, που έρχεται να κατευνάσει τον ερωτικό της πόθο.</a:t>
            </a:r>
            <a:endParaRPr lang="el-GR" sz="27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l-GR" dirty="0" smtClean="0"/>
              <a:t>2) Στοιχεία Μορφής 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l-GR" dirty="0" smtClean="0"/>
              <a:t>Εικόνες (στιχ. 3) «χαράζει η αυγή τον ουρανό».</a:t>
            </a:r>
          </a:p>
          <a:p>
            <a:r>
              <a:rPr lang="el-GR" dirty="0" smtClean="0"/>
              <a:t>Επίθετα (σε όλο το κείμενο).</a:t>
            </a:r>
          </a:p>
          <a:p>
            <a:r>
              <a:rPr lang="el-GR" dirty="0" smtClean="0"/>
              <a:t>Ομοιοκαταληξία του 1</a:t>
            </a:r>
            <a:r>
              <a:rPr lang="el-GR" baseline="30000" dirty="0" smtClean="0"/>
              <a:t>ου</a:t>
            </a:r>
            <a:r>
              <a:rPr lang="el-GR" dirty="0" smtClean="0"/>
              <a:t> στίχου στον 3</a:t>
            </a:r>
            <a:r>
              <a:rPr lang="el-GR" baseline="30000" dirty="0" smtClean="0"/>
              <a:t>ο</a:t>
            </a:r>
            <a:r>
              <a:rPr lang="el-GR" dirty="0" smtClean="0"/>
              <a:t> και του 2</a:t>
            </a:r>
            <a:r>
              <a:rPr lang="el-GR" baseline="30000" dirty="0" smtClean="0"/>
              <a:t>ου</a:t>
            </a:r>
            <a:r>
              <a:rPr lang="el-GR" dirty="0" smtClean="0"/>
              <a:t> στον 4</a:t>
            </a:r>
            <a:r>
              <a:rPr lang="el-GR" baseline="30000" dirty="0" smtClean="0"/>
              <a:t>ο</a:t>
            </a:r>
            <a:r>
              <a:rPr lang="el-GR" dirty="0" smtClean="0"/>
              <a:t> . </a:t>
            </a:r>
          </a:p>
          <a:p>
            <a:r>
              <a:rPr lang="el-GR" dirty="0" smtClean="0"/>
              <a:t>Παρομοίωση (στιχ. 9) «…ως να ‘σμιξε κοχύλι βουίζει ο αντίδικος».</a:t>
            </a:r>
          </a:p>
          <a:p>
            <a:r>
              <a:rPr lang="el-GR" dirty="0" smtClean="0"/>
              <a:t>Μεταφορές (στιχ. 11-12) «… βασιλεύει δίκλωνος, ο λογισμός του πόθου μου…».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534400" cy="177165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Κείμενο 4</a:t>
            </a:r>
            <a:r>
              <a:rPr lang="en-US" dirty="0" smtClean="0"/>
              <a:t>: </a:t>
            </a:r>
            <a:r>
              <a:rPr lang="el-GR" dirty="0" smtClean="0"/>
              <a:t>Σαρλ Μπωντλαίρ «Τραγούδι του απομεσήμερου» (απόσπασμα)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743200"/>
            <a:ext cx="6705600" cy="3657600"/>
          </a:xfrm>
        </p:spPr>
        <p:txBody>
          <a:bodyPr>
            <a:normAutofit/>
          </a:bodyPr>
          <a:lstStyle/>
          <a:p>
            <a:pPr algn="l"/>
            <a:r>
              <a:rPr lang="el-GR" sz="3000" dirty="0" smtClean="0"/>
              <a:t>Μετάφραση</a:t>
            </a:r>
            <a:r>
              <a:rPr lang="en-US" sz="3000" dirty="0" smtClean="0"/>
              <a:t>: </a:t>
            </a:r>
            <a:r>
              <a:rPr lang="el-GR" sz="3000" dirty="0" smtClean="0"/>
              <a:t>Γιώργης Σημηριώτης</a:t>
            </a:r>
            <a:r>
              <a:rPr lang="en-US" sz="3000" dirty="0" smtClean="0"/>
              <a:t> </a:t>
            </a:r>
          </a:p>
          <a:p>
            <a:pPr algn="l"/>
            <a:r>
              <a:rPr lang="el-GR" sz="3000" dirty="0" smtClean="0"/>
              <a:t>Σαρλ Μπωντλαίρ</a:t>
            </a:r>
            <a:r>
              <a:rPr lang="en-US" sz="3000" dirty="0" smtClean="0"/>
              <a:t>: </a:t>
            </a:r>
            <a:r>
              <a:rPr lang="el-GR" sz="3000" dirty="0" smtClean="0"/>
              <a:t>Ο Σαρλ Πιερ Μπωντλαίρ, (1821-1867) σπουδαίος ποιητής της γαλλικής, αλλά και της παγκόσμιας λογοτεχνίας. Συγκαταλέγεται μεταξύ των κλασσικών.</a:t>
            </a:r>
            <a:endParaRPr lang="el-GR" sz="3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3279775"/>
          </a:xfrm>
        </p:spPr>
        <p:txBody>
          <a:bodyPr>
            <a:normAutofit/>
          </a:bodyPr>
          <a:lstStyle/>
          <a:p>
            <a:pPr algn="l"/>
            <a:r>
              <a:rPr lang="el-GR" dirty="0" smtClean="0"/>
              <a:t>Στοιχεία Λυρισμού</a:t>
            </a:r>
            <a:r>
              <a:rPr lang="en-US" dirty="0" smtClean="0"/>
              <a:t> :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1) </a:t>
            </a:r>
            <a:r>
              <a:rPr lang="el-GR" sz="3600" dirty="0" smtClean="0"/>
              <a:t>Περιεχομένου</a:t>
            </a:r>
            <a:br>
              <a:rPr lang="el-GR" sz="3600" dirty="0" smtClean="0"/>
            </a:br>
            <a:r>
              <a:rPr lang="el-GR" sz="3600" dirty="0" smtClean="0"/>
              <a:t>2) Μορφής</a:t>
            </a:r>
            <a:endParaRPr lang="el-GR" sz="3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81-charles2_425x.jp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20649" b="20649"/>
          <a:stretch>
            <a:fillRect/>
          </a:stretch>
        </p:blipFill>
        <p:spPr>
          <a:xfrm>
            <a:off x="1295400" y="457200"/>
            <a:ext cx="6665912" cy="49994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«Τραγούδι του Απομεσήμερου».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5715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l-GR" sz="6000" dirty="0" smtClean="0"/>
              <a:t>Τα φρυδάκια σαν σουφρώνεις</a:t>
            </a:r>
          </a:p>
          <a:p>
            <a:pPr>
              <a:buNone/>
            </a:pPr>
            <a:r>
              <a:rPr lang="el-GR" sz="6000" dirty="0" smtClean="0"/>
              <a:t>κι έτσι τη ματιά σου αλλάζεις,</a:t>
            </a:r>
          </a:p>
          <a:p>
            <a:pPr>
              <a:buNone/>
            </a:pPr>
            <a:r>
              <a:rPr lang="el-GR" sz="6000" dirty="0" smtClean="0"/>
              <a:t>αν και μ’ άγγελο δε μοιάζεις</a:t>
            </a:r>
          </a:p>
          <a:p>
            <a:pPr>
              <a:buNone/>
            </a:pPr>
            <a:r>
              <a:rPr lang="el-GR" sz="6000" dirty="0" smtClean="0"/>
              <a:t>μάγισσα που με σκλαβώνεις,</a:t>
            </a:r>
          </a:p>
          <a:p>
            <a:pPr>
              <a:buNone/>
            </a:pPr>
            <a:endParaRPr lang="el-GR" sz="6000" dirty="0" smtClean="0"/>
          </a:p>
          <a:p>
            <a:pPr>
              <a:buNone/>
            </a:pPr>
            <a:r>
              <a:rPr lang="el-GR" sz="6000" dirty="0" smtClean="0"/>
              <a:t>σε λατρεύω με λατρεία</a:t>
            </a:r>
          </a:p>
          <a:p>
            <a:pPr>
              <a:buNone/>
            </a:pPr>
            <a:r>
              <a:rPr lang="el-GR" sz="6000" dirty="0" smtClean="0"/>
              <a:t>τέτοια κι έρωτος μια τρέλα,</a:t>
            </a:r>
          </a:p>
          <a:p>
            <a:pPr>
              <a:buNone/>
            </a:pPr>
            <a:r>
              <a:rPr lang="el-GR" sz="6000" dirty="0" smtClean="0"/>
              <a:t>όπως, ω άστατη κοπέλα,</a:t>
            </a:r>
          </a:p>
          <a:p>
            <a:pPr>
              <a:buNone/>
            </a:pPr>
            <a:r>
              <a:rPr lang="el-GR" sz="6000" dirty="0" smtClean="0"/>
              <a:t>ο παπάς την Παναγία!</a:t>
            </a:r>
          </a:p>
          <a:p>
            <a:pPr>
              <a:buNone/>
            </a:pPr>
            <a:endParaRPr lang="el-GR" sz="6000" dirty="0" smtClean="0"/>
          </a:p>
          <a:p>
            <a:pPr>
              <a:buNone/>
            </a:pPr>
            <a:r>
              <a:rPr lang="el-GR" sz="6000" dirty="0" smtClean="0"/>
              <a:t>Μόσχους ραίνουν στη σκληρή σου</a:t>
            </a:r>
          </a:p>
          <a:p>
            <a:pPr>
              <a:buNone/>
            </a:pPr>
            <a:r>
              <a:rPr lang="el-GR" sz="6000" dirty="0" smtClean="0"/>
              <a:t>κόμη, οι ερημιές, τα δάση∙</a:t>
            </a:r>
          </a:p>
          <a:p>
            <a:pPr>
              <a:buNone/>
            </a:pPr>
            <a:r>
              <a:rPr lang="el-GR" sz="6000" dirty="0" smtClean="0"/>
              <a:t>και μυστηρίου παίρνει στάση</a:t>
            </a:r>
          </a:p>
          <a:p>
            <a:pPr>
              <a:buNone/>
            </a:pPr>
            <a:r>
              <a:rPr lang="el-GR" sz="6000" dirty="0" smtClean="0"/>
              <a:t>κι ενός γρίφου η κεφαλή σου.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600" dirty="0" smtClean="0"/>
              <a:t>(Συνέχεια)</a:t>
            </a:r>
          </a:p>
          <a:p>
            <a:pPr>
              <a:buNone/>
            </a:pPr>
            <a:endParaRPr lang="el-GR" sz="2600" dirty="0" smtClean="0"/>
          </a:p>
          <a:p>
            <a:pPr>
              <a:buNone/>
            </a:pPr>
            <a:r>
              <a:rPr lang="el-GR" sz="2600" dirty="0" smtClean="0"/>
              <a:t>Το κορμί κι η ανασαιμιά σου</a:t>
            </a:r>
          </a:p>
          <a:p>
            <a:pPr>
              <a:buNone/>
            </a:pPr>
            <a:r>
              <a:rPr lang="el-GR" sz="2600" dirty="0" smtClean="0"/>
              <a:t>θυμιατού σκορπά ευωδία∙</a:t>
            </a:r>
          </a:p>
          <a:p>
            <a:pPr>
              <a:buNone/>
            </a:pPr>
            <a:r>
              <a:rPr lang="el-GR" sz="2600" dirty="0" smtClean="0"/>
              <a:t>σέρνει σαν βραδιού μαγεία</a:t>
            </a:r>
          </a:p>
          <a:p>
            <a:pPr>
              <a:buNone/>
            </a:pPr>
            <a:r>
              <a:rPr lang="el-GR" sz="2600" dirty="0" smtClean="0"/>
              <a:t>η νεράιδινη αγκαλιά σου.</a:t>
            </a:r>
          </a:p>
          <a:p>
            <a:pPr>
              <a:buNone/>
            </a:pPr>
            <a:endParaRPr lang="el-GR" sz="2600" dirty="0" smtClean="0"/>
          </a:p>
          <a:p>
            <a:pPr>
              <a:buNone/>
            </a:pPr>
            <a:r>
              <a:rPr lang="el-GR" sz="2600" dirty="0" smtClean="0"/>
              <a:t>Αχ, ποιο φίλτρο παραβγαίνει</a:t>
            </a:r>
          </a:p>
          <a:p>
            <a:pPr>
              <a:buNone/>
            </a:pPr>
            <a:r>
              <a:rPr lang="el-GR" sz="2600" dirty="0" smtClean="0"/>
              <a:t>τις νωχελικές σου γλύκες;</a:t>
            </a:r>
          </a:p>
          <a:p>
            <a:pPr>
              <a:buNone/>
            </a:pPr>
            <a:r>
              <a:rPr lang="el-GR" sz="2600" dirty="0" smtClean="0"/>
              <a:t>Και το χάδι εκείνο βρήκες,</a:t>
            </a:r>
          </a:p>
          <a:p>
            <a:pPr>
              <a:buNone/>
            </a:pPr>
            <a:r>
              <a:rPr lang="el-GR" sz="2600" dirty="0" smtClean="0"/>
              <a:t>που κι έναν νεκρό ανασταίνει!</a:t>
            </a:r>
          </a:p>
          <a:p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1) Στοιχεία Περιεχομένου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l-GR" dirty="0" smtClean="0"/>
              <a:t>Ο ποιητής παρουσιάζει την εκστατική διάσταση που λαμβάνει ο έρωτας.</a:t>
            </a:r>
          </a:p>
          <a:p>
            <a:r>
              <a:rPr lang="el-GR" dirty="0" smtClean="0"/>
              <a:t>Ο ερωτευμένος αισθάνεται ότι θα μπορούσε να υπερβεί τους φυσικούς νόμους για την αγαπημένη του.</a:t>
            </a:r>
          </a:p>
          <a:p>
            <a:r>
              <a:rPr lang="el-GR" dirty="0" smtClean="0"/>
              <a:t>Ανασταίνει μέχρι και νεκρούς με το χάδι της.</a:t>
            </a:r>
          </a:p>
          <a:p>
            <a:r>
              <a:rPr lang="el-GR" dirty="0" smtClean="0"/>
              <a:t>Τονίζει τα στοιχεία που αντλεί από τον έρωτα όπως το μυστήριο που αποπνέει η αγαπημένη του.</a:t>
            </a:r>
          </a:p>
          <a:p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2) Στοιχεία Μορφής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Παρομοίωση (στιχ. 15) «σαν βραδυού μαγεία»</a:t>
            </a:r>
          </a:p>
          <a:p>
            <a:r>
              <a:rPr lang="el-GR" dirty="0" smtClean="0"/>
              <a:t>Ομοιοκαταληξία ο 1</a:t>
            </a:r>
            <a:r>
              <a:rPr lang="el-GR" baseline="30000" dirty="0" smtClean="0"/>
              <a:t>ος</a:t>
            </a:r>
            <a:r>
              <a:rPr lang="el-GR" dirty="0" smtClean="0"/>
              <a:t> στον 4</a:t>
            </a:r>
            <a:r>
              <a:rPr lang="el-GR" baseline="30000" dirty="0" smtClean="0"/>
              <a:t>ο</a:t>
            </a:r>
            <a:r>
              <a:rPr lang="el-GR" dirty="0" smtClean="0"/>
              <a:t> και ο 2</a:t>
            </a:r>
            <a:r>
              <a:rPr lang="el-GR" baseline="30000" dirty="0" smtClean="0"/>
              <a:t>ος</a:t>
            </a:r>
            <a:r>
              <a:rPr lang="el-GR" dirty="0" smtClean="0"/>
              <a:t> στον 3</a:t>
            </a:r>
            <a:r>
              <a:rPr lang="el-GR" baseline="30000" dirty="0" smtClean="0"/>
              <a:t>ο</a:t>
            </a:r>
          </a:p>
          <a:p>
            <a:r>
              <a:rPr lang="el-GR" dirty="0" smtClean="0"/>
              <a:t>Σύστοιχα αντικείμενα (στιχ. 5) «σε λατρεύω με λατρεία»</a:t>
            </a:r>
          </a:p>
          <a:p>
            <a:r>
              <a:rPr lang="el-GR" dirty="0" smtClean="0"/>
              <a:t>Υπερβολή (στιχ. 20) «που κι έναν νεκρό ανασταίνει!»</a:t>
            </a:r>
          </a:p>
          <a:p>
            <a:r>
              <a:rPr lang="el-GR" dirty="0" smtClean="0"/>
              <a:t>Μεταφορά (στιχ. 16)  «η νεράιδινη αγκαλιά σου»</a:t>
            </a:r>
          </a:p>
          <a:p>
            <a:r>
              <a:rPr lang="el-GR" dirty="0" smtClean="0"/>
              <a:t>Αναστεναγμός (στιχ 17) «Αχ, ποιο φίλτρο παραβγαίνει»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Κείμενο 5</a:t>
            </a:r>
            <a:r>
              <a:rPr lang="en-US" dirty="0" smtClean="0"/>
              <a:t>:</a:t>
            </a:r>
            <a:r>
              <a:rPr lang="el-GR" dirty="0" smtClean="0"/>
              <a:t> Οδυσσέας Ελύτης «Του Αιγαίου» (απόσπασμα)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l-GR" dirty="0" smtClean="0"/>
              <a:t>Οδυσσέας Ελύτης</a:t>
            </a:r>
            <a:r>
              <a:rPr lang="en-US" dirty="0" smtClean="0"/>
              <a:t>: </a:t>
            </a:r>
            <a:r>
              <a:rPr lang="el-GR" dirty="0" smtClean="0"/>
              <a:t>(1911-1996)  φιλολογικό ψευδώνυμο του Οδυσσέα Αλεπουδέλλη. Μέλος της λογοτεχνικής γενιάς του '30, πολυβραβεβμένος με σημαντικότερη διάκριση αυτή του βραβείου Νόμπελ λογοτεχνίας το 1979.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odysseas_elytis_100_hronia_poiisis_erota_1146785_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103" r="10103"/>
          <a:stretch>
            <a:fillRect/>
          </a:stretch>
        </p:blipFill>
        <p:spPr>
          <a:xfrm>
            <a:off x="1219200" y="685800"/>
            <a:ext cx="6858000" cy="5143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«Του Αιγαίου».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000" dirty="0" smtClean="0"/>
              <a:t>      Ο έρωτας. </a:t>
            </a:r>
            <a:br>
              <a:rPr lang="el-GR" sz="2000" dirty="0" smtClean="0"/>
            </a:br>
            <a:r>
              <a:rPr lang="el-GR" sz="2000" dirty="0" smtClean="0"/>
              <a:t>Το αρχιπέλαγος </a:t>
            </a:r>
            <a:br>
              <a:rPr lang="el-GR" sz="2000" dirty="0" smtClean="0"/>
            </a:br>
            <a:r>
              <a:rPr lang="el-GR" sz="2000" dirty="0" smtClean="0"/>
              <a:t>Κι η πρώρα των αφρών του </a:t>
            </a:r>
            <a:br>
              <a:rPr lang="el-GR" sz="2000" dirty="0" smtClean="0"/>
            </a:br>
            <a:r>
              <a:rPr lang="el-GR" sz="2000" dirty="0" smtClean="0"/>
              <a:t>Κι οι γλάροι των ονείρων του </a:t>
            </a:r>
            <a:br>
              <a:rPr lang="el-GR" sz="2000" dirty="0" smtClean="0"/>
            </a:br>
            <a:r>
              <a:rPr lang="el-GR" sz="2000" dirty="0" smtClean="0"/>
              <a:t>Στο πιο ψηλό κατάρτι του ο ναύτης ανεμίζει </a:t>
            </a:r>
            <a:br>
              <a:rPr lang="el-GR" sz="2000" dirty="0" smtClean="0"/>
            </a:br>
            <a:r>
              <a:rPr lang="el-GR" sz="2000" dirty="0" smtClean="0"/>
              <a:t>Ενα τραγούδι 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Ο έρωτας </a:t>
            </a:r>
            <a:br>
              <a:rPr lang="el-GR" sz="2000" dirty="0" smtClean="0"/>
            </a:br>
            <a:r>
              <a:rPr lang="el-GR" sz="2000" dirty="0" smtClean="0"/>
              <a:t>Το τραγούδι του </a:t>
            </a:r>
            <a:br>
              <a:rPr lang="el-GR" sz="2000" dirty="0" smtClean="0"/>
            </a:br>
            <a:r>
              <a:rPr lang="el-GR" sz="2000" dirty="0" smtClean="0"/>
              <a:t>Κι οι ορίζοντες του ταξιδιού του </a:t>
            </a:r>
            <a:br>
              <a:rPr lang="el-GR" sz="2000" dirty="0" smtClean="0"/>
            </a:br>
            <a:r>
              <a:rPr lang="el-GR" sz="2000" dirty="0" smtClean="0"/>
              <a:t>Κι η ηχώ της νοσταλγίας του </a:t>
            </a:r>
            <a:br>
              <a:rPr lang="el-GR" sz="2000" dirty="0" smtClean="0"/>
            </a:br>
            <a:r>
              <a:rPr lang="el-GR" sz="2000" dirty="0" smtClean="0"/>
              <a:t>Στον πιο βρεμένο βράχο της η αρραβωνιαστικιά προσμένει </a:t>
            </a:r>
            <a:br>
              <a:rPr lang="el-GR" sz="2000" dirty="0" smtClean="0"/>
            </a:br>
            <a:r>
              <a:rPr lang="el-GR" sz="2000" dirty="0" smtClean="0"/>
              <a:t>Ενα καράβι 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Ο έρωτας </a:t>
            </a:r>
            <a:br>
              <a:rPr lang="el-GR" sz="2000" dirty="0" smtClean="0"/>
            </a:br>
            <a:r>
              <a:rPr lang="el-GR" sz="2000" dirty="0" smtClean="0"/>
              <a:t>Το καράβι του </a:t>
            </a:r>
            <a:br>
              <a:rPr lang="el-GR" sz="2000" dirty="0" smtClean="0"/>
            </a:br>
            <a:r>
              <a:rPr lang="el-GR" sz="2000" dirty="0" smtClean="0"/>
              <a:t>Κι η αμεριμνησία των μελτεμιών του </a:t>
            </a:r>
            <a:br>
              <a:rPr lang="el-GR" sz="2000" dirty="0" smtClean="0"/>
            </a:br>
            <a:r>
              <a:rPr lang="el-GR" sz="2000" dirty="0" smtClean="0"/>
              <a:t>Κι ο φλόκος της ελπίδας του </a:t>
            </a:r>
            <a:br>
              <a:rPr lang="el-GR" sz="2000" dirty="0" smtClean="0"/>
            </a:br>
            <a:r>
              <a:rPr lang="el-GR" sz="2000" dirty="0" smtClean="0"/>
              <a:t>Στον πιο ελαφρό κυματισμό του ενα νησί λικνίζει </a:t>
            </a:r>
            <a:br>
              <a:rPr lang="el-GR" sz="2000" dirty="0" smtClean="0"/>
            </a:br>
            <a:r>
              <a:rPr lang="el-GR" sz="2000" dirty="0" smtClean="0"/>
              <a:t>Τον ερχομό. </a:t>
            </a:r>
            <a:endParaRPr lang="el-GR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l-GR" dirty="0" smtClean="0"/>
              <a:t>1) Στοιχεία Περιεχομένου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l-GR" dirty="0" smtClean="0"/>
              <a:t>Ο ποητής ξεκινάει το ποίημα του με τη λέξη έρωτας.</a:t>
            </a:r>
          </a:p>
          <a:p>
            <a:r>
              <a:rPr lang="el-GR" dirty="0" smtClean="0"/>
              <a:t>Νιώθει μια ελευθερία που φαίνεται μέσα από την ανάφορά της θάλασσας.</a:t>
            </a:r>
          </a:p>
          <a:p>
            <a:r>
              <a:rPr lang="el-GR" dirty="0" smtClean="0"/>
              <a:t>Βλέπουμε μια ταύτιση του έρωτα με τη θάλασσα και τη διακύμανσεις του ανάλογα με τις κινήσεις της.  </a:t>
            </a:r>
          </a:p>
          <a:p>
            <a:r>
              <a:rPr lang="el-GR" dirty="0" smtClean="0"/>
              <a:t>Πίσω από τα στοιχεία της φύσης κρύβονται οι </a:t>
            </a:r>
            <a:r>
              <a:rPr lang="el-GR" dirty="0" smtClean="0"/>
              <a:t>έννοιες </a:t>
            </a:r>
            <a:r>
              <a:rPr lang="el-GR" dirty="0" smtClean="0"/>
              <a:t>όπως η νοσταλγία και η προσμονή.</a:t>
            </a:r>
          </a:p>
          <a:p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2) Στοιχεία Μορφής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l-GR" dirty="0" smtClean="0"/>
              <a:t>Εικόνες (σε όλο το ποίημα) ιδιαίτερα γλαφυρές και ζωντανές.</a:t>
            </a:r>
          </a:p>
          <a:p>
            <a:r>
              <a:rPr lang="el-GR" dirty="0" smtClean="0"/>
              <a:t>Ήχοι (εικόνες) στιχ. 6 «Ενα τραγούδι».</a:t>
            </a:r>
          </a:p>
          <a:p>
            <a:r>
              <a:rPr lang="el-GR" dirty="0" smtClean="0"/>
              <a:t>Επίθετα (σε όλο το κείμενο) «βρεμένο βράχο- ελαφρό κυματισμό». </a:t>
            </a:r>
          </a:p>
          <a:p>
            <a:r>
              <a:rPr lang="el-GR" dirty="0" smtClean="0"/>
              <a:t>Παρομοίωση του έρωτα με αρχιπέλαγος, τραγούδι, καράβι».</a:t>
            </a:r>
          </a:p>
          <a:p>
            <a:r>
              <a:rPr lang="el-GR" dirty="0" smtClean="0"/>
              <a:t>Επανάληψη του 1</a:t>
            </a:r>
            <a:r>
              <a:rPr lang="el-GR" baseline="30000" dirty="0" smtClean="0"/>
              <a:t>ου</a:t>
            </a:r>
            <a:r>
              <a:rPr lang="el-GR" dirty="0" smtClean="0"/>
              <a:t> στίχου «Ο έρωτας».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470025"/>
          </a:xfrm>
        </p:spPr>
        <p:txBody>
          <a:bodyPr/>
          <a:lstStyle/>
          <a:p>
            <a:r>
              <a:rPr lang="el-GR" dirty="0" smtClean="0"/>
              <a:t>Κείμενο 1</a:t>
            </a:r>
            <a:r>
              <a:rPr lang="en-US" dirty="0" smtClean="0"/>
              <a:t>: </a:t>
            </a:r>
            <a:r>
              <a:rPr lang="el-GR" dirty="0" smtClean="0"/>
              <a:t>Σαπφώ</a:t>
            </a:r>
            <a:r>
              <a:rPr lang="en-US" dirty="0" smtClean="0"/>
              <a:t>,</a:t>
            </a:r>
            <a:r>
              <a:rPr lang="el-GR" dirty="0" smtClean="0"/>
              <a:t> «Ατθίδα»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l-GR" dirty="0" smtClean="0"/>
              <a:t>Μετάφραση</a:t>
            </a:r>
            <a:r>
              <a:rPr lang="en-US" dirty="0" smtClean="0"/>
              <a:t>:</a:t>
            </a:r>
            <a:r>
              <a:rPr lang="el-GR" dirty="0" smtClean="0"/>
              <a:t> Οδυσσέας Ελύτης </a:t>
            </a:r>
          </a:p>
          <a:p>
            <a:pPr algn="l"/>
            <a:r>
              <a:rPr lang="el-GR" sz="3000" dirty="0" smtClean="0"/>
              <a:t>Σαπφώ</a:t>
            </a:r>
            <a:r>
              <a:rPr lang="en-US" sz="3000" dirty="0" smtClean="0"/>
              <a:t>:</a:t>
            </a:r>
            <a:r>
              <a:rPr lang="el-GR" sz="3000" dirty="0" smtClean="0"/>
              <a:t> Eλληνίδα λυρική ποιήτρια από τη Λέσβο, ιδιαίτερα γνωστή από την αρχαιότητα μέχρι σήμερα για τα ποιήματά της. Θεωρείται  η σημαντικότερη λυρική ποιήτρια της εποχής της. 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470025"/>
          </a:xfrm>
        </p:spPr>
        <p:txBody>
          <a:bodyPr/>
          <a:lstStyle/>
          <a:p>
            <a:r>
              <a:rPr lang="el-GR" dirty="0" smtClean="0"/>
              <a:t>Κείμενο 6</a:t>
            </a:r>
            <a:r>
              <a:rPr lang="en-US" dirty="0" smtClean="0"/>
              <a:t>: </a:t>
            </a:r>
            <a:r>
              <a:rPr lang="el-GR" dirty="0" smtClean="0"/>
              <a:t>Σαπφώ «Ταις εμαίς εταίραις» (απόσπασμα)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6400800" cy="1752600"/>
          </a:xfrm>
        </p:spPr>
        <p:txBody>
          <a:bodyPr/>
          <a:lstStyle/>
          <a:p>
            <a:pPr algn="l"/>
            <a:r>
              <a:rPr lang="el-GR" dirty="0" smtClean="0"/>
              <a:t>Μετάφραση</a:t>
            </a:r>
            <a:r>
              <a:rPr lang="en-US" dirty="0" smtClean="0"/>
              <a:t>: </a:t>
            </a:r>
            <a:r>
              <a:rPr lang="el-GR" dirty="0" smtClean="0"/>
              <a:t>Οδυσσέας Ελύτης.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«Ταις </a:t>
            </a:r>
            <a:r>
              <a:rPr lang="el-GR" dirty="0" err="1" smtClean="0"/>
              <a:t>εμαίς</a:t>
            </a:r>
            <a:r>
              <a:rPr lang="el-GR" dirty="0" smtClean="0"/>
              <a:t> </a:t>
            </a:r>
            <a:r>
              <a:rPr lang="el-GR" dirty="0" smtClean="0"/>
              <a:t>εταίραις»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Και το γέλιο σου, αχ που ξελογιάζει την καρδιά μου,</a:t>
            </a:r>
            <a:br>
              <a:rPr lang="el-GR" dirty="0" smtClean="0"/>
            </a:br>
            <a:r>
              <a:rPr lang="el-GR" dirty="0" smtClean="0"/>
              <a:t>σου τ’ ορκιζομαι.</a:t>
            </a:r>
            <a:br>
              <a:rPr lang="el-GR" dirty="0" smtClean="0"/>
            </a:br>
            <a:r>
              <a:rPr lang="el-GR" dirty="0" smtClean="0"/>
              <a:t>Γιατί μόλις παω να σε κοιτάξω,</a:t>
            </a:r>
            <a:br>
              <a:rPr lang="el-GR" dirty="0" smtClean="0"/>
            </a:br>
            <a:r>
              <a:rPr lang="el-GR" dirty="0" smtClean="0"/>
              <a:t>νιώθω ξάφνου να μου κόβεται η μιλιά μου.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l-GR" dirty="0" smtClean="0"/>
              <a:t>1) Στοιχεία Περιεχομένου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l-GR" dirty="0" smtClean="0"/>
              <a:t>Νιώθει έντονο πόθο για τον αγαπημένο της εκεί που γίνεται αναφορά στο οτι της κοβεται η μηλιά μόλις πάει να τον κοιτάξει.</a:t>
            </a:r>
          </a:p>
          <a:p>
            <a:r>
              <a:rPr lang="el-GR" dirty="0" smtClean="0"/>
              <a:t>Μιλάει για το γέλιο του που της ξελογιάζει την καρδιά.</a:t>
            </a:r>
          </a:p>
          <a:p>
            <a:r>
              <a:rPr lang="el-GR" dirty="0" smtClean="0"/>
              <a:t>Του δίνει τον όρκο της και αυτό δείχνει οτι είναι πολύ ερωτευμένη.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2) Στοιχεία Μορφής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l-GR" dirty="0" smtClean="0"/>
              <a:t>Μεταφορά</a:t>
            </a:r>
            <a:r>
              <a:rPr lang="en-US" dirty="0" smtClean="0"/>
              <a:t> (</a:t>
            </a:r>
            <a:r>
              <a:rPr lang="el-GR" dirty="0" smtClean="0"/>
              <a:t>στιχ. 5) «κόβεται η μηλιά»</a:t>
            </a:r>
          </a:p>
          <a:p>
            <a:r>
              <a:rPr lang="el-GR" dirty="0" smtClean="0"/>
              <a:t>Χρήση χρόνου ενεστώτα και έτσι έχουμε προσθήκη γλαφυρότητας «ξελογιάζει την καρδιά».</a:t>
            </a:r>
          </a:p>
          <a:p>
            <a:r>
              <a:rPr lang="el-GR" dirty="0" smtClean="0"/>
              <a:t>Μιλάει σε 1ο πρόσωπο (σε όλο το κείμενο).</a:t>
            </a:r>
          </a:p>
          <a:p>
            <a:r>
              <a:rPr lang="el-GR" dirty="0" smtClean="0"/>
              <a:t>Επιφώνημα (στιχ. 1) «αχ που ξελογιάζει».</a:t>
            </a:r>
          </a:p>
          <a:p>
            <a:endParaRPr lang="el-GR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Κείμενο 7</a:t>
            </a:r>
            <a:r>
              <a:rPr lang="en-US" dirty="0" smtClean="0"/>
              <a:t>: </a:t>
            </a:r>
            <a:r>
              <a:rPr lang="el-GR" dirty="0" smtClean="0"/>
              <a:t>Μαρία Πολυδούρη «Μόνο γιατί με αγάπησες».</a:t>
            </a:r>
            <a:br>
              <a:rPr lang="el-GR" dirty="0" smtClean="0"/>
            </a:br>
            <a:r>
              <a:rPr lang="el-GR" dirty="0" smtClean="0"/>
              <a:t>(απόσπασμα).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629400" cy="3733800"/>
          </a:xfrm>
        </p:spPr>
        <p:txBody>
          <a:bodyPr>
            <a:normAutofit lnSpcReduction="10000"/>
          </a:bodyPr>
          <a:lstStyle/>
          <a:p>
            <a:pPr algn="l"/>
            <a:r>
              <a:rPr lang="el-GR" dirty="0" smtClean="0"/>
              <a:t>Μαρία Πολυδούρη</a:t>
            </a:r>
            <a:r>
              <a:rPr lang="en-US" dirty="0" smtClean="0"/>
              <a:t>:</a:t>
            </a:r>
            <a:r>
              <a:rPr lang="el-GR" dirty="0" smtClean="0"/>
              <a:t> (1902-1930) Ελληνίδα ποιήτρια της νεορομαντικής σχολής. Ο έρωτας και ο θάνατος είναι οι δύο άξονες γύρω από τους οποίους περιστρέφεται κυρίως η ποίησή της. Διακρίνεται για τον έντονο λυρισμό και την πηγαία έκφραση συναισθημάτων.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pv_29_polidour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0356" b="20356"/>
          <a:stretch>
            <a:fillRect/>
          </a:stretch>
        </p:blipFill>
        <p:spPr>
          <a:xfrm>
            <a:off x="1447800" y="381000"/>
            <a:ext cx="6477000" cy="5791200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838200"/>
          </a:xfrm>
        </p:spPr>
        <p:txBody>
          <a:bodyPr/>
          <a:lstStyle/>
          <a:p>
            <a:r>
              <a:rPr lang="el-GR" dirty="0" smtClean="0"/>
              <a:t>«Μόνο γιατί με αγάπησες»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000" dirty="0" smtClean="0"/>
              <a:t>    Δεν τραγουδώ παρά γιατί μ’ αγάπησες</a:t>
            </a:r>
            <a:br>
              <a:rPr lang="el-GR" sz="3000" dirty="0" smtClean="0"/>
            </a:br>
            <a:r>
              <a:rPr lang="el-GR" sz="3000" dirty="0" smtClean="0"/>
              <a:t>σε περασμένα χρόνια.</a:t>
            </a:r>
            <a:br>
              <a:rPr lang="el-GR" sz="3000" dirty="0" smtClean="0"/>
            </a:br>
            <a:r>
              <a:rPr lang="el-GR" sz="3000" dirty="0" smtClean="0"/>
              <a:t>Και σε ήλιο, σε καλοκαιριού προμάντεμα</a:t>
            </a:r>
            <a:br>
              <a:rPr lang="el-GR" sz="3000" dirty="0" smtClean="0"/>
            </a:br>
            <a:r>
              <a:rPr lang="el-GR" sz="3000" dirty="0" smtClean="0"/>
              <a:t>και σε βροχή, σε χιόνια,</a:t>
            </a:r>
            <a:br>
              <a:rPr lang="el-GR" sz="3000" dirty="0" smtClean="0"/>
            </a:br>
            <a:r>
              <a:rPr lang="el-GR" sz="3000" dirty="0" smtClean="0"/>
              <a:t>δεν τραγουδώ παρά γιατί μ’ αγάπησες.</a:t>
            </a:r>
          </a:p>
          <a:p>
            <a:pPr>
              <a:buNone/>
            </a:pPr>
            <a:r>
              <a:rPr lang="el-GR" sz="3000" dirty="0" smtClean="0"/>
              <a:t>                                     ……..         </a:t>
            </a:r>
          </a:p>
          <a:p>
            <a:pPr>
              <a:buNone/>
            </a:pPr>
            <a:r>
              <a:rPr lang="el-GR" sz="3000" dirty="0" smtClean="0"/>
              <a:t>    Μόνο γιατί με κράτησες στα χέρια σου</a:t>
            </a:r>
            <a:br>
              <a:rPr lang="el-GR" sz="3000" dirty="0" smtClean="0"/>
            </a:br>
            <a:r>
              <a:rPr lang="el-GR" sz="3000" dirty="0" smtClean="0"/>
              <a:t>μια νύχτα και με φίλησες στο στόμα,</a:t>
            </a:r>
            <a:br>
              <a:rPr lang="el-GR" sz="3000" dirty="0" smtClean="0"/>
            </a:br>
            <a:r>
              <a:rPr lang="el-GR" sz="3000" dirty="0" smtClean="0"/>
              <a:t>μόνο γι’ αυτό είμαι σαν κρίνο ολάνοιχτο</a:t>
            </a:r>
            <a:br>
              <a:rPr lang="el-GR" sz="3000" dirty="0" smtClean="0"/>
            </a:br>
            <a:r>
              <a:rPr lang="el-GR" sz="3000" dirty="0" smtClean="0"/>
              <a:t>κι έχω ένα ρίγος στην ψυχή μου ακόμα,</a:t>
            </a:r>
            <a:br>
              <a:rPr lang="el-GR" sz="3000" dirty="0" smtClean="0"/>
            </a:br>
            <a:r>
              <a:rPr lang="el-GR" sz="3000" dirty="0" smtClean="0"/>
              <a:t>μόνο γιατί με κράτησες στα χέρια σου.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791200" cy="868362"/>
          </a:xfrm>
        </p:spPr>
        <p:txBody>
          <a:bodyPr>
            <a:normAutofit/>
          </a:bodyPr>
          <a:lstStyle/>
          <a:p>
            <a:r>
              <a:rPr lang="el-GR" sz="3000" dirty="0" smtClean="0"/>
              <a:t>          (συνέχεια)</a:t>
            </a:r>
            <a:endParaRPr lang="el-G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fontAlgn="base">
              <a:buNone/>
            </a:pPr>
            <a:r>
              <a:rPr lang="el-GR" dirty="0" smtClean="0"/>
              <a:t>    </a:t>
            </a:r>
            <a:r>
              <a:rPr lang="el-GR" sz="3000" dirty="0" smtClean="0"/>
              <a:t>Γιατί, μόνο γιατί σε σεναν άρεσε</a:t>
            </a:r>
            <a:br>
              <a:rPr lang="el-GR" sz="3000" dirty="0" smtClean="0"/>
            </a:br>
            <a:r>
              <a:rPr lang="el-GR" sz="3000" dirty="0" smtClean="0"/>
              <a:t>γι’ αυτό έμειν’ ωραίο το πέρασμά μου.</a:t>
            </a:r>
            <a:br>
              <a:rPr lang="el-GR" sz="3000" dirty="0" smtClean="0"/>
            </a:br>
            <a:r>
              <a:rPr lang="el-GR" sz="3000" dirty="0" smtClean="0"/>
              <a:t>Σα να μ’ ακολουθούσες όπου πήγαινα</a:t>
            </a:r>
            <a:br>
              <a:rPr lang="el-GR" sz="3000" dirty="0" smtClean="0"/>
            </a:br>
            <a:r>
              <a:rPr lang="el-GR" sz="3000" dirty="0" smtClean="0"/>
              <a:t>σα να περνούσες κάπου εκεί σιμά μου.</a:t>
            </a:r>
            <a:br>
              <a:rPr lang="el-GR" sz="3000" dirty="0" smtClean="0"/>
            </a:br>
            <a:r>
              <a:rPr lang="el-GR" sz="3000" dirty="0" smtClean="0"/>
              <a:t>Μόνο γιατί σε σεναν άρεσε.</a:t>
            </a:r>
          </a:p>
          <a:p>
            <a:pPr fontAlgn="base">
              <a:buNone/>
            </a:pPr>
            <a:r>
              <a:rPr lang="el-GR" sz="3000" dirty="0" smtClean="0"/>
              <a:t>                                 …… </a:t>
            </a:r>
          </a:p>
          <a:p>
            <a:pPr fontAlgn="base">
              <a:buNone/>
            </a:pPr>
            <a:r>
              <a:rPr lang="el-GR" sz="3000" dirty="0" smtClean="0"/>
              <a:t>    Μόνο γιατί μ’ αγάπησες γεννήθηκα</a:t>
            </a:r>
            <a:br>
              <a:rPr lang="el-GR" sz="3000" dirty="0" smtClean="0"/>
            </a:br>
            <a:r>
              <a:rPr lang="el-GR" sz="3000" dirty="0" smtClean="0"/>
              <a:t>γι’ αυτό η ζωή μου εδόθη.</a:t>
            </a:r>
            <a:br>
              <a:rPr lang="el-GR" sz="3000" dirty="0" smtClean="0"/>
            </a:br>
            <a:r>
              <a:rPr lang="el-GR" sz="3000" dirty="0" smtClean="0"/>
              <a:t>Στην άχαρη ζωή την ανεκπλήρωτη</a:t>
            </a:r>
            <a:br>
              <a:rPr lang="el-GR" sz="3000" dirty="0" smtClean="0"/>
            </a:br>
            <a:r>
              <a:rPr lang="el-GR" sz="3000" dirty="0" smtClean="0"/>
              <a:t>μένα η ζωή πληρώθη.</a:t>
            </a:r>
            <a:br>
              <a:rPr lang="el-GR" sz="3000" dirty="0" smtClean="0"/>
            </a:br>
            <a:r>
              <a:rPr lang="el-GR" sz="3000" dirty="0" smtClean="0"/>
              <a:t>Μόνο γιατί μ’ αγάπησες γεννήθηκα.</a:t>
            </a:r>
          </a:p>
          <a:p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l-GR" sz="4000" dirty="0" smtClean="0"/>
              <a:t>1) Στοιχεία Περιεχομένου</a:t>
            </a:r>
            <a:r>
              <a:rPr lang="en-US" sz="4000" dirty="0" smtClean="0"/>
              <a:t>: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l-GR" sz="3000" dirty="0" smtClean="0"/>
              <a:t>Η ποιήτρια εξομολογείται στον αγαπημένο της, ο οποίος δεν βρίσκεται πια στη ζωή, ότι η αγάπη του υπήρξε γι' αυτή η μοναδική πηγή της ποιητικής της έμπνευσης.</a:t>
            </a:r>
          </a:p>
          <a:p>
            <a:r>
              <a:rPr lang="el-GR" sz="2800" dirty="0" smtClean="0"/>
              <a:t>Αισθάνεται όμορφη και κρατά στην ψυχή της ακόμα την παλιά ερωτική συγκίνηση από το φιλί του αγαπημένου της. </a:t>
            </a:r>
          </a:p>
          <a:p>
            <a:r>
              <a:rPr lang="el-GR" sz="2800" dirty="0" smtClean="0"/>
              <a:t>Νιώθει ότι γεννήθηκε γιατί εκείνος την αγάπησε και γι' αυτό νιώθει ολοκληρωμένη. Έζησε για να πλουτίσει τα όνειρά του και τώρα που σιγά σιγά πεθαίνει, ακόμα και ο θάνατος της φαίνεται γλυκός, μόνο γιατί την αγάπησε.</a:t>
            </a:r>
            <a:endParaRPr lang="el-GR" sz="3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2) Στοιχεία Μορφής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r>
              <a:rPr lang="el-GR" dirty="0" smtClean="0"/>
              <a:t>Παρομοιώσεις (στιχ 8) «σαν κρίνο ολάνοιχτο»</a:t>
            </a:r>
          </a:p>
          <a:p>
            <a:r>
              <a:rPr lang="el-GR" dirty="0" smtClean="0"/>
              <a:t>Μεταφορές (στιχ. 16) «Μόνο γιατί μ’ αγάπησες γεννήθηκα»</a:t>
            </a:r>
          </a:p>
          <a:p>
            <a:r>
              <a:rPr lang="el-GR" dirty="0" smtClean="0"/>
              <a:t>Εικόνες «Και σε ήλιο σε καλοκαιριού προμάντεμα και σε βροχή σε χιόνια»</a:t>
            </a:r>
          </a:p>
          <a:p>
            <a:r>
              <a:rPr lang="el-GR" dirty="0" smtClean="0"/>
              <a:t>Επανάληψη του 1</a:t>
            </a:r>
            <a:r>
              <a:rPr lang="el-GR" baseline="30000" dirty="0" smtClean="0"/>
              <a:t>ου</a:t>
            </a:r>
            <a:r>
              <a:rPr lang="el-GR" dirty="0" smtClean="0"/>
              <a:t> στον 5</a:t>
            </a:r>
            <a:r>
              <a:rPr lang="el-GR" baseline="30000" dirty="0" smtClean="0"/>
              <a:t>ο</a:t>
            </a:r>
            <a:r>
              <a:rPr lang="el-GR" dirty="0" smtClean="0"/>
              <a:t> στίχο.</a:t>
            </a:r>
          </a:p>
          <a:p>
            <a:r>
              <a:rPr lang="el-GR" dirty="0" smtClean="0"/>
              <a:t>Ομοιοκαταληξία 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791200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el-GR" b="0" dirty="0" smtClean="0"/>
              <a:t>«Σαπφώ και Αλκαίος», του Lawrence Alma-Tadema (1881)</a:t>
            </a:r>
            <a:endParaRPr lang="el-GR" dirty="0"/>
          </a:p>
        </p:txBody>
      </p:sp>
      <p:pic>
        <p:nvPicPr>
          <p:cNvPr id="5" name="Picture Placeholder 4" descr="Sappho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083" r="10083"/>
          <a:stretch>
            <a:fillRect/>
          </a:stretch>
        </p:blipFill>
        <p:spPr>
          <a:xfrm>
            <a:off x="1066800" y="609600"/>
            <a:ext cx="7315200" cy="5029200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000251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Κείμενο 8</a:t>
            </a:r>
            <a:r>
              <a:rPr lang="en-US" dirty="0" smtClean="0"/>
              <a:t> : </a:t>
            </a:r>
            <a:r>
              <a:rPr lang="el-GR" dirty="0" smtClean="0"/>
              <a:t>Οδυσσέας Ελύτης «Το Μονόγραμμα»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/>
              <a:t>(απόσπασμα).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eliti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33" r="1333"/>
          <a:stretch>
            <a:fillRect/>
          </a:stretch>
        </p:blipFill>
        <p:spPr>
          <a:xfrm>
            <a:off x="609600" y="228600"/>
            <a:ext cx="7772400" cy="571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«Το Μονόγραμμα».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199"/>
          </a:xfrm>
        </p:spPr>
        <p:txBody>
          <a:bodyPr/>
          <a:lstStyle/>
          <a:p>
            <a:pPr>
              <a:buNone/>
            </a:pPr>
            <a:r>
              <a:rPr lang="el-GR" sz="3000" dirty="0" smtClean="0"/>
              <a:t>    </a:t>
            </a:r>
            <a:r>
              <a:rPr lang="el-GR" sz="2500" dirty="0" smtClean="0"/>
              <a:t>Στόν Παράδεισο έχω σημαδέψει ένα νησί</a:t>
            </a:r>
            <a:br>
              <a:rPr lang="el-GR" sz="2500" dirty="0" smtClean="0"/>
            </a:br>
            <a:r>
              <a:rPr lang="el-GR" sz="2500" dirty="0" smtClean="0"/>
              <a:t>Απαράλλαχτο εσύ κι ένα σπίτι στή θάλασσα</a:t>
            </a:r>
            <a:br>
              <a:rPr lang="el-GR" sz="2500" dirty="0" smtClean="0"/>
            </a:br>
            <a:r>
              <a:rPr lang="en-US" sz="2500" dirty="0" smtClean="0"/>
              <a:t>                                ………..</a:t>
            </a:r>
            <a:r>
              <a:rPr lang="el-GR" sz="2500" dirty="0" smtClean="0"/>
              <a:t/>
            </a:r>
            <a:br>
              <a:rPr lang="el-GR" sz="2500" dirty="0" smtClean="0"/>
            </a:br>
            <a:r>
              <a:rPr lang="el-GR" sz="2500" dirty="0" smtClean="0"/>
              <a:t>Μέ κρεβάτι μεγάλο καί πόρτα μικρή</a:t>
            </a:r>
            <a:br>
              <a:rPr lang="el-GR" sz="2500" dirty="0" smtClean="0"/>
            </a:br>
            <a:r>
              <a:rPr lang="el-GR" sz="2500" dirty="0" smtClean="0"/>
              <a:t>Έχω ρίξει μές στ’άπατα μιάν ηχώ</a:t>
            </a:r>
            <a:br>
              <a:rPr lang="el-GR" sz="2500" dirty="0" smtClean="0"/>
            </a:br>
            <a:r>
              <a:rPr lang="el-GR" sz="2500" dirty="0" smtClean="0"/>
              <a:t>Νά κοιτάζομαι κάθε πρωί που ξυπνώ</a:t>
            </a:r>
            <a:br>
              <a:rPr lang="el-GR" sz="2500" dirty="0" smtClean="0"/>
            </a:br>
            <a:r>
              <a:rPr lang="en-US" sz="2500" dirty="0" smtClean="0"/>
              <a:t>                               …………</a:t>
            </a:r>
            <a:r>
              <a:rPr lang="el-GR" sz="2500" dirty="0" smtClean="0"/>
              <a:t/>
            </a:r>
            <a:br>
              <a:rPr lang="el-GR" sz="2500" dirty="0" smtClean="0"/>
            </a:br>
            <a:r>
              <a:rPr lang="el-GR" sz="2500" dirty="0" smtClean="0"/>
              <a:t>Νά σέ βλέπω μισή να περνάς στό νερό</a:t>
            </a:r>
            <a:br>
              <a:rPr lang="el-GR" sz="2500" dirty="0" smtClean="0"/>
            </a:br>
            <a:r>
              <a:rPr lang="el-GR" sz="2500" dirty="0" smtClean="0"/>
              <a:t>και μισή να σε κλαίω μές στόν Παράδεισο.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868362"/>
          </a:xfrm>
        </p:spPr>
        <p:txBody>
          <a:bodyPr/>
          <a:lstStyle/>
          <a:p>
            <a:pPr algn="l"/>
            <a:r>
              <a:rPr lang="el-GR" dirty="0" smtClean="0"/>
              <a:t>1) Στοιχεία Περιεχομένου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399"/>
          </a:xfrm>
        </p:spPr>
        <p:txBody>
          <a:bodyPr/>
          <a:lstStyle/>
          <a:p>
            <a:r>
              <a:rPr lang="el-GR" dirty="0" smtClean="0"/>
              <a:t>Φαίνεται </a:t>
            </a:r>
            <a:r>
              <a:rPr lang="el-GR" dirty="0" smtClean="0"/>
              <a:t>η ταύτιση της αγαπημένης του ποιητή με παραδείσιο νησί. </a:t>
            </a:r>
          </a:p>
          <a:p>
            <a:r>
              <a:rPr lang="el-GR" dirty="0" smtClean="0"/>
              <a:t>Ο Ελύτης φαντάζεται ουτοπίκα μια κατάσταση του ίδιου με το ταίρι του.</a:t>
            </a:r>
          </a:p>
          <a:p>
            <a:r>
              <a:rPr lang="el-GR" dirty="0" smtClean="0"/>
              <a:t>Τέλος ξανααναφέρεται στον παράδεισο, αλλά αυτή τη φορά θρηνέι για το πρόσωπο που αγαπά.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868362"/>
          </a:xfrm>
        </p:spPr>
        <p:txBody>
          <a:bodyPr/>
          <a:lstStyle/>
          <a:p>
            <a:pPr algn="l"/>
            <a:r>
              <a:rPr lang="el-GR" dirty="0" smtClean="0"/>
              <a:t>2) Στοιχεία Μορφής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l-GR" dirty="0" smtClean="0"/>
              <a:t>Παρομοίωση (στιχ. 1-2) «έχω σημαδέψει ένα νησί</a:t>
            </a:r>
            <a:br>
              <a:rPr lang="el-GR" dirty="0" smtClean="0"/>
            </a:br>
            <a:r>
              <a:rPr lang="el-GR" dirty="0" smtClean="0"/>
              <a:t>Απαράλλαχτο εσύ»</a:t>
            </a:r>
          </a:p>
          <a:p>
            <a:r>
              <a:rPr lang="el-GR" dirty="0" smtClean="0"/>
              <a:t>Χρήση επιθέτων (στιχ. 3) «μικρό, μεγάλο»</a:t>
            </a:r>
          </a:p>
          <a:p>
            <a:r>
              <a:rPr lang="el-GR" dirty="0" smtClean="0"/>
              <a:t>Μεταφόρα (στιχ. 4) «Έχω ρίξει μές στ’άπατα μιάν ηχώ»</a:t>
            </a:r>
          </a:p>
          <a:p>
            <a:r>
              <a:rPr lang="el-GR" dirty="0" smtClean="0"/>
              <a:t>Εικόνες (στιχ. 1) «ένα σπίτι στή θάλασσα»</a:t>
            </a:r>
          </a:p>
          <a:p>
            <a:r>
              <a:rPr lang="el-GR" dirty="0" smtClean="0"/>
              <a:t>Ομοιοκαταληξία   </a:t>
            </a:r>
          </a:p>
          <a:p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l-GR" dirty="0" smtClean="0"/>
              <a:t>Κείμενο 9</a:t>
            </a:r>
            <a:r>
              <a:rPr lang="en-US" dirty="0" smtClean="0"/>
              <a:t>:</a:t>
            </a:r>
            <a:r>
              <a:rPr lang="el-GR" dirty="0" smtClean="0"/>
              <a:t> Πωλ Ελυάρ, «Η Πορτοκάλινη Κόμη Σου»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l-GR" dirty="0" smtClean="0"/>
              <a:t>Μετάφραση</a:t>
            </a:r>
            <a:r>
              <a:rPr lang="en-US" dirty="0" smtClean="0"/>
              <a:t>: </a:t>
            </a:r>
            <a:r>
              <a:rPr lang="el-GR" i="1" dirty="0" smtClean="0"/>
              <a:t>Γιώργος Κεντρωτής.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france1991-eluard-mediu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54" r="5654"/>
          <a:stretch>
            <a:fillRect/>
          </a:stretch>
        </p:blipFill>
        <p:spPr>
          <a:xfrm>
            <a:off x="0" y="612774"/>
            <a:ext cx="9144000" cy="5330826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792162"/>
          </a:xfrm>
        </p:spPr>
        <p:txBody>
          <a:bodyPr/>
          <a:lstStyle/>
          <a:p>
            <a:pPr algn="l"/>
            <a:r>
              <a:rPr lang="el-GR" dirty="0" smtClean="0"/>
              <a:t>«Η Πορτοκάλινη Κόμη Σου»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39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Η πορτοκάλινη κόμη σου μες στο κενό του κόσμου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Ενώ μες στο κενό των βαριών υάλων της σιωπής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Είναι ο ίσκιος όπου γυμνά τα χέρια μου αναζητούν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όλες σου τις ανταύγειες.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Σχήμα έχεις καρδιάς </a:t>
            </a:r>
            <a:r>
              <a:rPr lang="el-GR" dirty="0" smtClean="0"/>
              <a:t>χιμαιρικό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Κι ο έρωτάς σου μοιάζει στον χαμένο μου ίμερο.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Ω κεχρένιες στοναχές, ω αμπάρινα όνειρα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ω κεχριμπάρινα βλέμματα!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Μα δεν είχες πάντα μ’ εμένα καλοκαίρι. Η μνήμη μου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Είν’ ακόμα αμαυρωμένη που σ’ είδα νά ’ρχεσαι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Μα και να φεύγεις. Ο χρόνος χρειάζεται λέξεις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(σημεία και τέρατα)</a:t>
            </a:r>
            <a:r>
              <a:rPr lang="en-US" dirty="0" smtClean="0"/>
              <a:t>, </a:t>
            </a:r>
            <a:r>
              <a:rPr lang="el-GR" dirty="0" smtClean="0"/>
              <a:t>ωσάν τον έρωτα.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868362"/>
          </a:xfrm>
        </p:spPr>
        <p:txBody>
          <a:bodyPr/>
          <a:lstStyle/>
          <a:p>
            <a:pPr algn="l"/>
            <a:r>
              <a:rPr lang="el-GR" dirty="0" smtClean="0"/>
              <a:t>1) Στοιχεία Περιεχομένου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399"/>
          </a:xfrm>
        </p:spPr>
        <p:txBody>
          <a:bodyPr/>
          <a:lstStyle/>
          <a:p>
            <a:r>
              <a:rPr lang="el-GR" dirty="0" smtClean="0"/>
              <a:t>Στην πρώτη στροφή, ο ποιητής παρουσιάζει τη κόμη της αγαπημένης του, αν και φαίνεται ότι αυτή έχει φύγει.</a:t>
            </a:r>
          </a:p>
          <a:p>
            <a:r>
              <a:rPr lang="el-GR" dirty="0" smtClean="0"/>
              <a:t>Στη συνέχεια </a:t>
            </a:r>
            <a:r>
              <a:rPr lang="el-GR" dirty="0" smtClean="0"/>
              <a:t>αναπολεί στιγμές </a:t>
            </a:r>
            <a:r>
              <a:rPr lang="el-GR" dirty="0" smtClean="0"/>
              <a:t>από το παρελθόν νοσταλγικά και με κάποια είδους πικρία.</a:t>
            </a:r>
          </a:p>
          <a:p>
            <a:r>
              <a:rPr lang="el-GR" dirty="0" smtClean="0"/>
              <a:t>Τέλος παραθέτει τις άσχημες στιγμές του έρωτα με τις όμορφες, ένώ στο τέλος τον καταριέται. 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868362"/>
          </a:xfrm>
        </p:spPr>
        <p:txBody>
          <a:bodyPr/>
          <a:lstStyle/>
          <a:p>
            <a:pPr algn="l"/>
            <a:r>
              <a:rPr lang="el-GR" dirty="0" smtClean="0"/>
              <a:t>2) Στοιχεία Μορφής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l-GR" dirty="0" smtClean="0"/>
              <a:t>Επαναλήψεις (1</a:t>
            </a:r>
            <a:r>
              <a:rPr lang="el-GR" baseline="30000" dirty="0" smtClean="0"/>
              <a:t>η</a:t>
            </a:r>
            <a:r>
              <a:rPr lang="el-GR" dirty="0" smtClean="0"/>
              <a:t> στροφή η λέξη «κενό»).</a:t>
            </a:r>
          </a:p>
          <a:p>
            <a:r>
              <a:rPr lang="el-GR" dirty="0" smtClean="0"/>
              <a:t>Μεταφορές (στιχ. 2) «κενό των βαριών υάλων της σιωπής»</a:t>
            </a:r>
          </a:p>
          <a:p>
            <a:r>
              <a:rPr lang="el-GR" dirty="0" smtClean="0"/>
              <a:t>Περιγραφή «Σχήμα έχεις καρδιάς χιμμαιρικό»</a:t>
            </a:r>
          </a:p>
          <a:p>
            <a:r>
              <a:rPr lang="el-GR" dirty="0" smtClean="0"/>
              <a:t>Ομοιοκαταληξία (σε συγκεκριμένα σημεία).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l-GR" dirty="0" smtClean="0"/>
              <a:t>Ατθίδα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el-GR" sz="2900" dirty="0" smtClean="0"/>
              <a:t>    Σαν άνεμος μου τίναξε ο έρωτας τη σκέψη, </a:t>
            </a:r>
            <a:br>
              <a:rPr lang="el-GR" sz="2900" dirty="0" smtClean="0"/>
            </a:br>
            <a:r>
              <a:rPr lang="el-GR" sz="2900" dirty="0" smtClean="0"/>
              <a:t>σαν άνεμος που σε βουνό βελανιδιές λυγάει. </a:t>
            </a:r>
            <a:br>
              <a:rPr lang="el-GR" sz="2900" dirty="0" smtClean="0"/>
            </a:br>
            <a:r>
              <a:rPr lang="el-GR" sz="2900" dirty="0" smtClean="0"/>
              <a:t>Ήρθες, καλά που έκανες, που τόσο σε ζητούσα </a:t>
            </a:r>
            <a:br>
              <a:rPr lang="el-GR" sz="2900" dirty="0" smtClean="0"/>
            </a:br>
            <a:r>
              <a:rPr lang="el-GR" sz="2900" dirty="0" smtClean="0"/>
              <a:t>δρόσισες την ψυχούλα μου, που έκαιγε ο πόθος. </a:t>
            </a:r>
            <a:br>
              <a:rPr lang="el-GR" sz="2900" dirty="0" smtClean="0"/>
            </a:br>
            <a:r>
              <a:rPr lang="el-GR" sz="2900" dirty="0" smtClean="0"/>
              <a:t>Από το γάλα πιο λευκή, </a:t>
            </a:r>
            <a:br>
              <a:rPr lang="el-GR" sz="2900" dirty="0" smtClean="0"/>
            </a:br>
            <a:r>
              <a:rPr lang="el-GR" sz="2900" dirty="0" smtClean="0"/>
              <a:t>απ’ το νερό πιο δροσερή, </a:t>
            </a:r>
            <a:br>
              <a:rPr lang="el-GR" sz="2900" dirty="0" smtClean="0"/>
            </a:br>
            <a:r>
              <a:rPr lang="el-GR" sz="2900" dirty="0" smtClean="0"/>
              <a:t>κι από το πέπλο το λεπτό, πιο απαλή. </a:t>
            </a:r>
            <a:br>
              <a:rPr lang="el-GR" sz="2900" dirty="0" smtClean="0"/>
            </a:br>
            <a:r>
              <a:rPr lang="el-GR" sz="2900" dirty="0" smtClean="0"/>
              <a:t>Από το ρόδο πιο αγνή, </a:t>
            </a:r>
            <a:br>
              <a:rPr lang="el-GR" sz="2900" dirty="0" smtClean="0"/>
            </a:br>
            <a:r>
              <a:rPr lang="el-GR" sz="2900" dirty="0" smtClean="0"/>
              <a:t>απ’ το χρυσάφι πιο ακριβή, </a:t>
            </a:r>
            <a:br>
              <a:rPr lang="el-GR" sz="2900" dirty="0" smtClean="0"/>
            </a:br>
            <a:r>
              <a:rPr lang="el-GR" sz="2900" dirty="0" smtClean="0"/>
              <a:t>κι από τη λύρα πιο γλυκιά, πιο μουσική.</a:t>
            </a:r>
            <a:endParaRPr lang="el-GR" sz="29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Κείμενο</a:t>
            </a:r>
            <a:r>
              <a:rPr lang="en-US" dirty="0" smtClean="0"/>
              <a:t> 10:</a:t>
            </a:r>
            <a:r>
              <a:rPr lang="el-GR" dirty="0" smtClean="0"/>
              <a:t> Σαρλ Μπωντλαίρ «Ο Θάνατος Των Εραστών»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838200"/>
          </a:xfrm>
        </p:spPr>
        <p:txBody>
          <a:bodyPr/>
          <a:lstStyle/>
          <a:p>
            <a:r>
              <a:rPr lang="el-GR" dirty="0" smtClean="0"/>
              <a:t>  Ο Θάνατος Των Εραστών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56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Κρεβάτια θα 'χουμε άνθινα γεμάτα αιθέρια μύρα·</a:t>
            </a:r>
          </a:p>
          <a:p>
            <a:pPr>
              <a:buNone/>
            </a:pPr>
            <a:r>
              <a:rPr lang="el-GR" dirty="0" smtClean="0"/>
              <a:t>ντιβάνια ολοβελούδινα σα μνήματα βαθιά·</a:t>
            </a:r>
          </a:p>
          <a:p>
            <a:pPr>
              <a:buNone/>
            </a:pPr>
            <a:r>
              <a:rPr lang="el-GR" dirty="0" smtClean="0"/>
              <a:t>στις εταζέρες λούλουδα παράξενα τριγύρα,</a:t>
            </a:r>
          </a:p>
          <a:p>
            <a:pPr>
              <a:buNone/>
            </a:pPr>
            <a:r>
              <a:rPr lang="el-GR" dirty="0" smtClean="0"/>
              <a:t>που ανοίξανε μόνο για μας σε μέρη μαγικά.</a:t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r>
              <a:rPr lang="el-GR" dirty="0" smtClean="0"/>
              <a:t>Και ποιά την άλλη να υπερβεί στην ύστατη φωτιά τους,</a:t>
            </a:r>
          </a:p>
          <a:p>
            <a:pPr>
              <a:buNone/>
            </a:pPr>
            <a:r>
              <a:rPr lang="el-GR" dirty="0" smtClean="0"/>
              <a:t>οι δυο καρδιές μας -σα τρανές λαμπάδες δυο- μαζί</a:t>
            </a:r>
          </a:p>
          <a:p>
            <a:pPr>
              <a:buNone/>
            </a:pPr>
            <a:r>
              <a:rPr lang="el-GR" dirty="0" smtClean="0"/>
              <a:t>θα διπλοκαθρεφτίσουνε το διπλοφώτισμά τους</a:t>
            </a:r>
          </a:p>
          <a:p>
            <a:pPr>
              <a:buNone/>
            </a:pPr>
            <a:r>
              <a:rPr lang="el-GR" dirty="0" smtClean="0"/>
              <a:t>στα πνεύματά μας που 'ναι δυο καθρέπτες αδερφοί.</a:t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r>
              <a:rPr lang="el-GR" dirty="0" smtClean="0"/>
              <a:t>Και μια βραδιά ολογάλανη, ρόδινη, μυστική</a:t>
            </a:r>
          </a:p>
          <a:p>
            <a:pPr>
              <a:buNone/>
            </a:pPr>
            <a:r>
              <a:rPr lang="el-GR" dirty="0" smtClean="0"/>
              <a:t>θε ν' ανταλάξουμε άξαφνα την ίδια αναλαμπή,</a:t>
            </a:r>
          </a:p>
          <a:p>
            <a:pPr>
              <a:buNone/>
            </a:pPr>
            <a:r>
              <a:rPr lang="el-GR" dirty="0" smtClean="0"/>
              <a:t>σαν ένα μακροθρήνημα που φέρνει ο χωρισμός·</a:t>
            </a:r>
          </a:p>
          <a:p>
            <a:pPr>
              <a:buNone/>
            </a:pPr>
            <a:r>
              <a:rPr lang="el-GR" dirty="0" smtClean="0"/>
              <a:t>κι αργότερα ένας  'Αγγελος θα 'ρθει φως να χύσει,</a:t>
            </a:r>
          </a:p>
          <a:p>
            <a:pPr>
              <a:buNone/>
            </a:pPr>
            <a:r>
              <a:rPr lang="el-GR" dirty="0" smtClean="0"/>
              <a:t>-τις πόρτες μισανοίγοντας πιστός και χαρωπός-,</a:t>
            </a:r>
          </a:p>
          <a:p>
            <a:pPr>
              <a:buNone/>
            </a:pPr>
            <a:r>
              <a:rPr lang="el-GR" dirty="0" smtClean="0"/>
              <a:t>στους δυο καθρέπτες τους θαμπούς, στις φλόγες που 'χαν σβήσει.</a:t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868362"/>
          </a:xfrm>
        </p:spPr>
        <p:txBody>
          <a:bodyPr/>
          <a:lstStyle/>
          <a:p>
            <a:pPr algn="l"/>
            <a:r>
              <a:rPr lang="el-GR" dirty="0" smtClean="0"/>
              <a:t>1) Στοιχεία Περιεχομένου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399"/>
          </a:xfrm>
        </p:spPr>
        <p:txBody>
          <a:bodyPr/>
          <a:lstStyle/>
          <a:p>
            <a:r>
              <a:rPr lang="el-GR" dirty="0" smtClean="0"/>
              <a:t>Φαίνεται ότι συνυπάρχει ο θάνατος με τη ζώη συο συγκεκριμένο ποίημα. Ο ποιητής παρουσιάζει πρώτα τον έρωτα αλλά και μέρη όπου φαντάζεται ο ίδιος τον εαυτό του με την αγαπημένη του.</a:t>
            </a:r>
          </a:p>
          <a:p>
            <a:r>
              <a:rPr lang="el-GR" dirty="0" smtClean="0"/>
              <a:t>Στη συνέχεια παρουσιάζει την απώλεια και τη θλίψη που νιώθει.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868362"/>
          </a:xfrm>
        </p:spPr>
        <p:txBody>
          <a:bodyPr/>
          <a:lstStyle/>
          <a:p>
            <a:pPr algn="l"/>
            <a:r>
              <a:rPr lang="el-GR" dirty="0" smtClean="0"/>
              <a:t>2) Στοιχεία Μορφής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l-GR" dirty="0" smtClean="0"/>
              <a:t>Ομοιοκαταληξία του 1</a:t>
            </a:r>
            <a:r>
              <a:rPr lang="el-GR" baseline="30000" dirty="0" smtClean="0"/>
              <a:t>ου</a:t>
            </a:r>
            <a:r>
              <a:rPr lang="el-GR" dirty="0" smtClean="0"/>
              <a:t> στον 3</a:t>
            </a:r>
            <a:r>
              <a:rPr lang="el-GR" baseline="30000" dirty="0" smtClean="0"/>
              <a:t>ο</a:t>
            </a:r>
            <a:r>
              <a:rPr lang="el-GR" dirty="0" smtClean="0"/>
              <a:t> στίχο.</a:t>
            </a:r>
          </a:p>
          <a:p>
            <a:r>
              <a:rPr lang="el-GR" dirty="0" smtClean="0"/>
              <a:t>Παρομοίωση (στιχ. 6) «σα τρανές λαμπάδες δυο»</a:t>
            </a:r>
          </a:p>
          <a:p>
            <a:r>
              <a:rPr lang="el-GR" dirty="0" smtClean="0"/>
              <a:t>Πολλά επίθετα (σε όλο το κείμενο).</a:t>
            </a:r>
          </a:p>
          <a:p>
            <a:r>
              <a:rPr lang="el-GR" dirty="0" smtClean="0"/>
              <a:t>Μεταφορές (στιχ. 8) «στα πνεύματά μας που 'ναι δυο καθρέπτες αδερφοί».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696200" cy="1447800"/>
          </a:xfrm>
        </p:spPr>
        <p:txBody>
          <a:bodyPr>
            <a:normAutofit/>
          </a:bodyPr>
          <a:lstStyle/>
          <a:p>
            <a:pPr algn="ctr"/>
            <a:r>
              <a:rPr lang="el-GR" sz="35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Ακολουθούν 10 Μελοποιημένα ερωτικά ποιήματα από διάφορους καλλιτέχνες.</a:t>
            </a:r>
            <a:endParaRPr lang="el-GR" sz="35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47800" y="533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Domenica : </a:t>
            </a:r>
            <a:r>
              <a:rPr lang="el-GR" dirty="0" smtClean="0"/>
              <a:t>Μέσα Στη Βουή του Δρόμου.</a:t>
            </a:r>
            <a:endParaRPr lang="el-GR" dirty="0"/>
          </a:p>
        </p:txBody>
      </p:sp>
      <p:pic>
        <p:nvPicPr>
          <p:cNvPr id="6" name="Domenica- Mesa sti voui tou dromou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371600"/>
            <a:ext cx="6064250" cy="454818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609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Πόπη Αστεριάδη </a:t>
            </a:r>
            <a:r>
              <a:rPr lang="en-US" dirty="0" smtClean="0"/>
              <a:t>: </a:t>
            </a:r>
            <a:r>
              <a:rPr lang="el-GR" dirty="0" smtClean="0"/>
              <a:t>Είναι αυτό αγάπη</a:t>
            </a:r>
            <a:r>
              <a:rPr lang="en-US" dirty="0" smtClean="0"/>
              <a:t>;</a:t>
            </a:r>
            <a:endParaRPr lang="el-GR" dirty="0"/>
          </a:p>
        </p:txBody>
      </p:sp>
      <p:pic>
        <p:nvPicPr>
          <p:cNvPr id="7" name="MIRTIOTISSA-IS THIS LOVE -POPI ASTERIADI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352550"/>
            <a:ext cx="6400800" cy="48006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304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04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Σαββίνα Γιαννάτου </a:t>
            </a:r>
            <a:r>
              <a:rPr lang="en-US" dirty="0" smtClean="0"/>
              <a:t>:  </a:t>
            </a:r>
            <a:r>
              <a:rPr lang="el-GR" dirty="0" smtClean="0"/>
              <a:t>Χαμόγελο</a:t>
            </a:r>
            <a:endParaRPr lang="el-GR" dirty="0"/>
          </a:p>
        </p:txBody>
      </p:sp>
      <p:pic>
        <p:nvPicPr>
          <p:cNvPr id="8" name="SMILE ( Χαμόγελο-Κ.Καρυωτάκης)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066800"/>
            <a:ext cx="6477000" cy="485775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381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Θάνος Ανεστόπουλος </a:t>
            </a:r>
            <a:r>
              <a:rPr lang="en-US" dirty="0" smtClean="0"/>
              <a:t>: </a:t>
            </a:r>
            <a:r>
              <a:rPr lang="el-GR" dirty="0" smtClean="0"/>
              <a:t>Ο πληθυντικός αριθμός</a:t>
            </a:r>
            <a:endParaRPr lang="el-GR" dirty="0"/>
          </a:p>
        </p:txBody>
      </p:sp>
      <p:pic>
        <p:nvPicPr>
          <p:cNvPr id="7" name="thanos anestopoulos ο πληθυντικος αριθμος(Κικη Δημουλα )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219200"/>
            <a:ext cx="6553200" cy="49149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228601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Γιάννης Πουλόπουλος </a:t>
            </a:r>
            <a:r>
              <a:rPr lang="en-US" dirty="0" smtClean="0"/>
              <a:t>: </a:t>
            </a:r>
            <a:r>
              <a:rPr lang="el-GR" dirty="0" smtClean="0"/>
              <a:t> Από έρωτα πεθαίνουν τα κλαριά</a:t>
            </a:r>
            <a:endParaRPr lang="el-GR" dirty="0"/>
          </a:p>
        </p:txBody>
      </p:sp>
      <p:pic>
        <p:nvPicPr>
          <p:cNvPr id="6" name="Γιάννης Πουλόπουλος, Από έρωτα πεθαίνουν τα κλαριά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l-GR" dirty="0" smtClean="0"/>
              <a:t>1) Περιεχομένου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l-GR" sz="2800" dirty="0" smtClean="0"/>
              <a:t>Παρουσιάζει το αντίκτυπο που έχει στην ψυχή της η ανταπόκριση της αγαπημένης στο ερωτικό της κάλεσμα (στιχ. 3-4) «Ήρθες, καλά που έκανες, που τόσο σε ζητούσα </a:t>
            </a:r>
            <a:br>
              <a:rPr lang="el-GR" sz="2800" dirty="0" smtClean="0"/>
            </a:br>
            <a:r>
              <a:rPr lang="el-GR" sz="2800" dirty="0" smtClean="0"/>
              <a:t>δρόσισες την ψυχούλα μου, που έκαιγε ο πόθος».</a:t>
            </a:r>
          </a:p>
          <a:p>
            <a:r>
              <a:rPr lang="el-GR" sz="2800" dirty="0" smtClean="0"/>
              <a:t>Τονίζει την ομορφιά, τη νεότητα και τη φρεσκάδα της αγαπημένης της. (στιχ. 5-10) «Από το γάλα πιο λευκή… πιο μουσική».</a:t>
            </a:r>
          </a:p>
          <a:p>
            <a:r>
              <a:rPr lang="el-GR" sz="2800" dirty="0" smtClean="0"/>
              <a:t>Περιγράφει τα έντονα συναισθήματα που νιώθει. (στιχ.1-2) «Σαν άνεμος μου τίναξε ο έρωτας τη σκέψη, </a:t>
            </a:r>
            <a:br>
              <a:rPr lang="el-GR" sz="2800" dirty="0" smtClean="0"/>
            </a:br>
            <a:r>
              <a:rPr lang="el-GR" sz="2800" dirty="0" smtClean="0"/>
              <a:t>σαν άνεμος που σε βουνό βελανιδιές λυγάει».  </a:t>
            </a:r>
          </a:p>
          <a:p>
            <a:endParaRPr lang="el-GR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304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Ελευθερία Αρβανιτάκη</a:t>
            </a:r>
            <a:r>
              <a:rPr lang="en-US" dirty="0" smtClean="0"/>
              <a:t>: </a:t>
            </a:r>
            <a:r>
              <a:rPr lang="el-GR" dirty="0" smtClean="0"/>
              <a:t> Ερωτικό</a:t>
            </a:r>
            <a:endParaRPr lang="el-GR" dirty="0"/>
          </a:p>
        </p:txBody>
      </p:sp>
      <p:pic>
        <p:nvPicPr>
          <p:cNvPr id="7" name="Ελευθερία Αρβανιτάκη - Ερωτικό ~Live~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143000"/>
            <a:ext cx="6477000" cy="485775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685801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Ελευθερία Αρβανιτάκη </a:t>
            </a:r>
            <a:r>
              <a:rPr lang="en-US" dirty="0" smtClean="0"/>
              <a:t>: </a:t>
            </a:r>
            <a:r>
              <a:rPr lang="el-GR" dirty="0" smtClean="0"/>
              <a:t>Μόνο γιατί μαγάπησες</a:t>
            </a:r>
            <a:endParaRPr lang="el-GR" dirty="0"/>
          </a:p>
        </p:txBody>
      </p:sp>
      <p:pic>
        <p:nvPicPr>
          <p:cNvPr id="6" name="Ελευθερια Αρβανιτακη-γιατι μ'αγαπησες - YouTube2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143000"/>
            <a:ext cx="6553200" cy="49149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228601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Γιώργος Νταλάρας-Δήμητρα Γαλάνη </a:t>
            </a:r>
            <a:r>
              <a:rPr lang="en-US" dirty="0" smtClean="0"/>
              <a:t>:</a:t>
            </a:r>
            <a:r>
              <a:rPr lang="el-GR" dirty="0" smtClean="0"/>
              <a:t> Σ’αγαπώ</a:t>
            </a:r>
            <a:endParaRPr lang="el-GR" dirty="0"/>
          </a:p>
        </p:txBody>
      </p:sp>
      <p:pic>
        <p:nvPicPr>
          <p:cNvPr id="6" name="ΚΩΣΤΗΣ ΠΑΛΑΜΑΣ-ΝΤΑΛΑΡΑΣ ΓΑΛΑΝΗ-Σ ΑΓΑΠΩ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066800"/>
            <a:ext cx="6400800" cy="48006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228601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Όσ' άστρα γύρω βρίσκονται - Σαπφώ -Οδυσσέας Ελύτης </a:t>
            </a:r>
            <a:endParaRPr lang="el-GR" dirty="0"/>
          </a:p>
        </p:txBody>
      </p:sp>
      <p:pic>
        <p:nvPicPr>
          <p:cNvPr id="6" name="Όσ' άστρα γύρω βρίσκονται - Σαπφώ   Οδυσσέας Ελύτης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990600"/>
            <a:ext cx="7010400" cy="5257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457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Πάνος-Χάρης Κατσιμίχας </a:t>
            </a:r>
            <a:r>
              <a:rPr lang="en-US" dirty="0" smtClean="0"/>
              <a:t>: </a:t>
            </a:r>
            <a:r>
              <a:rPr lang="el-GR" dirty="0" smtClean="0"/>
              <a:t>Ερωτικό κάλεσμα</a:t>
            </a:r>
            <a:endParaRPr lang="el-GR" dirty="0"/>
          </a:p>
        </p:txBody>
      </p:sp>
      <p:pic>
        <p:nvPicPr>
          <p:cNvPr id="6" name="ΧΑΡΗΣ ΚΑΙ ΠΑΝΟΣ ΚΑΤΣΙΜΙΧΑΣ - Ερωτικό κάλεσμα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066800"/>
            <a:ext cx="6877050" cy="515778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2365374"/>
          </a:xfrm>
        </p:spPr>
        <p:txBody>
          <a:bodyPr/>
          <a:lstStyle/>
          <a:p>
            <a:r>
              <a:rPr lang="el-GR" i="1" dirty="0" smtClean="0"/>
              <a:t>Τέλος Παρουσίασης</a:t>
            </a:r>
            <a:br>
              <a:rPr lang="el-GR" i="1" dirty="0" smtClean="0"/>
            </a:br>
            <a:r>
              <a:rPr lang="el-GR" i="1" dirty="0" smtClean="0"/>
              <a:t>Ευχαριστούμε για τον χρόνο σας.</a:t>
            </a:r>
            <a:endParaRPr lang="el-GR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2) Μορφής 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Παρομοίωση (στ. 2) «σαν άνεμος που σε βουνό βελανιδιές λυγάει».</a:t>
            </a:r>
          </a:p>
          <a:p>
            <a:r>
              <a:rPr lang="el-GR" dirty="0" smtClean="0"/>
              <a:t>Σύγκριση (στ. 5-10) «Από το γάλα πιο λευκή… πιο μουσική».</a:t>
            </a:r>
          </a:p>
          <a:p>
            <a:r>
              <a:rPr lang="el-GR" dirty="0" smtClean="0"/>
              <a:t>Ομοιοκαταληξία (στ. 5-10) «λευκή-δροσερή».</a:t>
            </a:r>
          </a:p>
          <a:p>
            <a:r>
              <a:rPr lang="el-GR" dirty="0" smtClean="0"/>
              <a:t>Εικόνες σε όλο το ποίημα (δροσερό νερό, ρόδο στην αυγή κτλπ».</a:t>
            </a:r>
          </a:p>
          <a:p>
            <a:r>
              <a:rPr lang="el-GR" dirty="0" smtClean="0"/>
              <a:t>Επίθετα όπως γλυκιά, αγνή κτλπ.</a:t>
            </a:r>
            <a:endParaRPr lang="en-US" dirty="0" smtClean="0"/>
          </a:p>
          <a:p>
            <a:r>
              <a:rPr lang="el-GR" dirty="0" smtClean="0"/>
              <a:t>Μεταφορές (στιχ. 4) «Δρόσισες την ψυχούλα μου».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600200"/>
          </a:xfrm>
        </p:spPr>
        <p:txBody>
          <a:bodyPr/>
          <a:lstStyle/>
          <a:p>
            <a:r>
              <a:rPr lang="el-GR" dirty="0" smtClean="0"/>
              <a:t>Κείμενο 2</a:t>
            </a:r>
            <a:r>
              <a:rPr lang="en-US" dirty="0" smtClean="0"/>
              <a:t>:</a:t>
            </a:r>
            <a:r>
              <a:rPr lang="el-GR" dirty="0" smtClean="0"/>
              <a:t> Πωλ Ελυάρ, «Η αγαπημένη» 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14600"/>
            <a:ext cx="7239000" cy="4038600"/>
          </a:xfrm>
        </p:spPr>
        <p:txBody>
          <a:bodyPr>
            <a:normAutofit lnSpcReduction="10000"/>
          </a:bodyPr>
          <a:lstStyle/>
          <a:p>
            <a:pPr algn="l"/>
            <a:r>
              <a:rPr lang="el-GR" dirty="0" smtClean="0"/>
              <a:t>Μετάφραση</a:t>
            </a:r>
            <a:r>
              <a:rPr lang="en-US" dirty="0" smtClean="0"/>
              <a:t>: </a:t>
            </a:r>
            <a:r>
              <a:rPr lang="el-GR" dirty="0" smtClean="0"/>
              <a:t>Ελένη Βακαλό</a:t>
            </a:r>
          </a:p>
          <a:p>
            <a:pPr algn="l"/>
            <a:r>
              <a:rPr lang="el-GR" dirty="0" smtClean="0"/>
              <a:t>Πωλ Ελυάρ</a:t>
            </a:r>
            <a:r>
              <a:rPr lang="en-US" dirty="0" smtClean="0"/>
              <a:t>: </a:t>
            </a:r>
            <a:r>
              <a:rPr lang="el-GR" dirty="0" smtClean="0"/>
              <a:t>Το πραγματικό όνομα του ήταν </a:t>
            </a:r>
            <a:r>
              <a:rPr lang="en-US" dirty="0" smtClean="0"/>
              <a:t>Eugène Grindel</a:t>
            </a:r>
            <a:r>
              <a:rPr lang="el-GR" dirty="0" smtClean="0"/>
              <a:t> (1895-1952). Γάλλος ποιητής που δραστηριοποιήθηκε στα καλλιτεχνικά ρεύματα του υπερρεαλισμού. Θεωρείται μέχρι σήμερα ένας από τους σημαντικότερους ποιητές του είδους του.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paul-eluar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607" b="13607"/>
          <a:stretch>
            <a:fillRect/>
          </a:stretch>
        </p:blipFill>
        <p:spPr>
          <a:xfrm>
            <a:off x="1143000" y="152400"/>
            <a:ext cx="6781800" cy="647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1944</Words>
  <Application>Microsoft Office PowerPoint</Application>
  <PresentationFormat>Προβολή στην οθόνη (4:3)</PresentationFormat>
  <Paragraphs>255</Paragraphs>
  <Slides>65</Slides>
  <Notes>0</Notes>
  <HiddenSlides>0</HiddenSlides>
  <MMClips>10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65</vt:i4>
      </vt:variant>
    </vt:vector>
  </HeadingPairs>
  <TitlesOfParts>
    <vt:vector size="66" baseType="lpstr">
      <vt:lpstr>Office Theme</vt:lpstr>
      <vt:lpstr>Ερωτικά ποιήματα </vt:lpstr>
      <vt:lpstr>Στοιχεία Λυρισμού :  1) Περιεχομένου 2) Μορφής</vt:lpstr>
      <vt:lpstr>Κείμενο 1: Σαπφώ, «Ατθίδα»</vt:lpstr>
      <vt:lpstr>«Σαπφώ και Αλκαίος», του Lawrence Alma-Tadema (1881)</vt:lpstr>
      <vt:lpstr>Ατθίδα</vt:lpstr>
      <vt:lpstr>1) Περιεχομένου:</vt:lpstr>
      <vt:lpstr>2) Μορφής :</vt:lpstr>
      <vt:lpstr>Κείμενο 2: Πωλ Ελυάρ, «Η αγαπημένη»  </vt:lpstr>
      <vt:lpstr>Διαφάνεια 9</vt:lpstr>
      <vt:lpstr>«Η αγαπημένη» </vt:lpstr>
      <vt:lpstr>1) Στοιχεία Περιεχομένου:</vt:lpstr>
      <vt:lpstr>2) Στοιχεία Μορφής :</vt:lpstr>
      <vt:lpstr>Κείμενο 3: Γιώργος Σεφέρης, «Ερωτικός Λόγος» (απόσπασμα)</vt:lpstr>
      <vt:lpstr>Διαφάνεια 14</vt:lpstr>
      <vt:lpstr>«Ερωτικός λόγος»</vt:lpstr>
      <vt:lpstr>Διαφάνεια 16</vt:lpstr>
      <vt:lpstr>1) Στοιχεία Περιεχομένου:</vt:lpstr>
      <vt:lpstr>2) Στοιχεία Μορφής :</vt:lpstr>
      <vt:lpstr>Κείμενο 4: Σαρλ Μπωντλαίρ «Τραγούδι του απομεσήμερου» (απόσπασμα) </vt:lpstr>
      <vt:lpstr>Διαφάνεια 20</vt:lpstr>
      <vt:lpstr>«Τραγούδι του Απομεσήμερου».</vt:lpstr>
      <vt:lpstr>Διαφάνεια 22</vt:lpstr>
      <vt:lpstr>1) Στοιχεία Περιεχομένου:</vt:lpstr>
      <vt:lpstr>2) Στοιχεία Μορφής:</vt:lpstr>
      <vt:lpstr>Κείμενο 5: Οδυσσέας Ελύτης «Του Αιγαίου» (απόσπασμα)</vt:lpstr>
      <vt:lpstr>Διαφάνεια 26</vt:lpstr>
      <vt:lpstr>«Του Αιγαίου».</vt:lpstr>
      <vt:lpstr>1) Στοιχεία Περιεχομένου:</vt:lpstr>
      <vt:lpstr>2) Στοιχεία Μορφής:</vt:lpstr>
      <vt:lpstr>Κείμενο 6: Σαπφώ «Ταις εμαίς εταίραις» (απόσπασμα)</vt:lpstr>
      <vt:lpstr>«Ταις εμαίς εταίραις»</vt:lpstr>
      <vt:lpstr>1) Στοιχεία Περιεχομένου:</vt:lpstr>
      <vt:lpstr>2) Στοιχεία Μορφής:</vt:lpstr>
      <vt:lpstr>Κείμενο 7: Μαρία Πολυδούρη «Μόνο γιατί με αγάπησες». (απόσπασμα).</vt:lpstr>
      <vt:lpstr>Διαφάνεια 35</vt:lpstr>
      <vt:lpstr>«Μόνο γιατί με αγάπησες»</vt:lpstr>
      <vt:lpstr>          (συνέχεια)</vt:lpstr>
      <vt:lpstr>1) Στοιχεία Περιεχομένου:</vt:lpstr>
      <vt:lpstr>2) Στοιχεία Μορφής:</vt:lpstr>
      <vt:lpstr>Κείμενο 8 : Οδυσσέας Ελύτης «Το Μονόγραμμα» (απόσπασμα).</vt:lpstr>
      <vt:lpstr>Διαφάνεια 41</vt:lpstr>
      <vt:lpstr>«Το Μονόγραμμα».</vt:lpstr>
      <vt:lpstr>1) Στοιχεία Περιεχομένου:</vt:lpstr>
      <vt:lpstr>2) Στοιχεία Μορφής:</vt:lpstr>
      <vt:lpstr>Κείμενο 9: Πωλ Ελυάρ, «Η Πορτοκάλινη Κόμη Σου»</vt:lpstr>
      <vt:lpstr>Διαφάνεια 46</vt:lpstr>
      <vt:lpstr>«Η Πορτοκάλινη Κόμη Σου»</vt:lpstr>
      <vt:lpstr>1) Στοιχεία Περιεχομένου:</vt:lpstr>
      <vt:lpstr>2) Στοιχεία Μορφής:</vt:lpstr>
      <vt:lpstr>Κείμενο 10: Σαρλ Μπωντλαίρ «Ο Θάνατος Των Εραστών» </vt:lpstr>
      <vt:lpstr>  Ο Θάνατος Των Εραστών</vt:lpstr>
      <vt:lpstr>1) Στοιχεία Περιεχομένου:</vt:lpstr>
      <vt:lpstr>2) Στοιχεία Μορφής:</vt:lpstr>
      <vt:lpstr>Διαφάνεια 54</vt:lpstr>
      <vt:lpstr>Διαφάνεια 55</vt:lpstr>
      <vt:lpstr>Διαφάνεια 56</vt:lpstr>
      <vt:lpstr>Διαφάνεια 57</vt:lpstr>
      <vt:lpstr>Διαφάνεια 58</vt:lpstr>
      <vt:lpstr>Διαφάνεια 59</vt:lpstr>
      <vt:lpstr>Διαφάνεια 60</vt:lpstr>
      <vt:lpstr>Διαφάνεια 61</vt:lpstr>
      <vt:lpstr>Διαφάνεια 62</vt:lpstr>
      <vt:lpstr>Διαφάνεια 63</vt:lpstr>
      <vt:lpstr>Διαφάνεια 64</vt:lpstr>
      <vt:lpstr>Τέλος Παρουσίασης Ευχαριστούμε για τον χρόνο σας.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Ερωτικά ποιήματα </dc:title>
  <dc:creator>Gogos</dc:creator>
  <cp:lastModifiedBy>Ελένη-Γιάννης-Νίκος</cp:lastModifiedBy>
  <cp:revision>106</cp:revision>
  <dcterms:created xsi:type="dcterms:W3CDTF">2006-08-16T00:00:00Z</dcterms:created>
  <dcterms:modified xsi:type="dcterms:W3CDTF">2011-12-05T20:31:49Z</dcterms:modified>
</cp:coreProperties>
</file>