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366" r:id="rId2"/>
    <p:sldId id="260" r:id="rId3"/>
    <p:sldId id="324" r:id="rId4"/>
    <p:sldId id="344" r:id="rId5"/>
    <p:sldId id="345" r:id="rId6"/>
    <p:sldId id="346" r:id="rId7"/>
    <p:sldId id="347" r:id="rId8"/>
    <p:sldId id="348" r:id="rId9"/>
    <p:sldId id="349" r:id="rId10"/>
    <p:sldId id="323" r:id="rId11"/>
    <p:sldId id="364" r:id="rId12"/>
    <p:sldId id="356" r:id="rId13"/>
    <p:sldId id="357" r:id="rId14"/>
    <p:sldId id="358" r:id="rId15"/>
    <p:sldId id="285" r:id="rId16"/>
    <p:sldId id="359" r:id="rId17"/>
    <p:sldId id="266" r:id="rId18"/>
    <p:sldId id="342" r:id="rId19"/>
    <p:sldId id="365" r:id="rId20"/>
    <p:sldId id="352" r:id="rId21"/>
    <p:sldId id="283" r:id="rId22"/>
    <p:sldId id="312" r:id="rId23"/>
    <p:sldId id="330" r:id="rId24"/>
    <p:sldId id="331" r:id="rId25"/>
    <p:sldId id="332" r:id="rId26"/>
    <p:sldId id="333" r:id="rId27"/>
    <p:sldId id="334" r:id="rId28"/>
    <p:sldId id="336" r:id="rId29"/>
    <p:sldId id="337" r:id="rId30"/>
    <p:sldId id="338" r:id="rId31"/>
    <p:sldId id="339" r:id="rId32"/>
    <p:sldId id="340" r:id="rId33"/>
    <p:sldId id="351" r:id="rId34"/>
    <p:sldId id="315" r:id="rId35"/>
    <p:sldId id="328" r:id="rId36"/>
    <p:sldId id="316" r:id="rId37"/>
    <p:sldId id="353" r:id="rId38"/>
    <p:sldId id="361" r:id="rId39"/>
    <p:sldId id="362" r:id="rId40"/>
    <p:sldId id="363" r:id="rId41"/>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8" autoAdjust="0"/>
    <p:restoredTop sz="94581" autoAdjust="0"/>
  </p:normalViewPr>
  <p:slideViewPr>
    <p:cSldViewPr>
      <p:cViewPr varScale="1">
        <p:scale>
          <a:sx n="74" d="100"/>
          <a:sy n="74" d="100"/>
        </p:scale>
        <p:origin x="-96"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1572786-1277-44B8-B2B2-28E2511237A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A1901E0-7404-449E-AA57-8922B7CF877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EFBDB17C-842A-48B7-8133-5E8EACFE956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E1BFD980-0D11-4FF6-A203-5167BC2CC39E}"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A00E281-5477-4EF2-9579-CD400DDD2937}"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4FCC2AF-7030-4CA8-B723-4077D878740C}"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979BF5A5-4D44-49CF-A50B-EF1B36CF4358}"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E6BF9C2E-B43B-4E0A-8133-3B07D2E42BE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70AD2687-032F-4D64-96A9-A7F2EC6235A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6553B88-BE00-452C-B56A-4510D6BCDDEF}"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33ADA37-61F2-4E4D-B146-26ED17D9F4F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018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l-GR"/>
          </a:p>
        </p:txBody>
      </p:sp>
      <p:sp>
        <p:nvSpPr>
          <p:cNvPr id="501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l-GR"/>
          </a:p>
        </p:txBody>
      </p:sp>
      <p:sp>
        <p:nvSpPr>
          <p:cNvPr id="5018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975BA26D-7801-4344-9F37-AE633D07514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683568" y="1988840"/>
            <a:ext cx="7772400" cy="3096344"/>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a:defRPr/>
            </a:pPr>
            <a:r>
              <a:rPr lang="el-GR" sz="4400" kern="0" dirty="0"/>
              <a:t>ΓΕΝΙΚΕΣ ΕΝΝΟΙΕΣ ΑΣΦΑΛΙΣΤΙΚΟΥ </a:t>
            </a:r>
            <a:r>
              <a:rPr lang="en-US" sz="4400" kern="0" dirty="0"/>
              <a:t/>
            </a:r>
            <a:br>
              <a:rPr lang="en-US" sz="4400" kern="0" dirty="0"/>
            </a:br>
            <a:r>
              <a:rPr lang="el-GR" sz="4400" kern="0" dirty="0"/>
              <a:t>από τον Γιάννη </a:t>
            </a:r>
            <a:r>
              <a:rPr lang="el-GR" sz="4400" kern="0" dirty="0" err="1"/>
              <a:t>Μπαλάγκα</a:t>
            </a:r>
            <a:endParaRPr lang="el-GR" sz="44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73"/>
          <p:cNvPicPr>
            <a:picLocks noChangeAspect="1" noChangeArrowheads="1"/>
          </p:cNvPicPr>
          <p:nvPr/>
        </p:nvPicPr>
        <p:blipFill>
          <a:blip r:embed="rId2" cstate="print"/>
          <a:srcRect/>
          <a:stretch>
            <a:fillRect/>
          </a:stretch>
        </p:blipFill>
        <p:spPr bwMode="auto">
          <a:xfrm>
            <a:off x="1571625" y="285750"/>
            <a:ext cx="6051550" cy="620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714500" y="1928813"/>
          <a:ext cx="5357850" cy="3591888"/>
        </p:xfrm>
        <a:graphic>
          <a:graphicData uri="http://schemas.openxmlformats.org/drawingml/2006/table">
            <a:tbl>
              <a:tblPr/>
              <a:tblGrid>
                <a:gridCol w="1869023"/>
                <a:gridCol w="1794262"/>
                <a:gridCol w="1694565"/>
              </a:tblGrid>
              <a:tr h="521028">
                <a:tc gridSpan="3">
                  <a:txBody>
                    <a:bodyPr/>
                    <a:lstStyle/>
                    <a:p>
                      <a:pPr algn="ctr" fontAlgn="b"/>
                      <a:r>
                        <a:rPr lang="el-GR" sz="2400" b="0" i="0" u="none" strike="noStrike" dirty="0">
                          <a:solidFill>
                            <a:srgbClr val="000000"/>
                          </a:solidFill>
                          <a:latin typeface="Calibri"/>
                        </a:rPr>
                        <a:t>ΔΙΟΡΙΣΘΕΝΤΕΣ ΕΩΣ 31-12-1982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807720">
                <a:tc>
                  <a:txBody>
                    <a:bodyPr/>
                    <a:lstStyle/>
                    <a:p>
                      <a:pPr algn="ctr" fontAlgn="b"/>
                      <a:r>
                        <a:rPr lang="el-GR" sz="1800" b="0" i="0" u="none" strike="noStrike" dirty="0">
                          <a:solidFill>
                            <a:srgbClr val="000000"/>
                          </a:solidFill>
                          <a:latin typeface="Calibri"/>
                        </a:rPr>
                        <a:t>ΚΑΤΗΓΟΡΙΕΣ</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l-GR" sz="1800" b="0" i="0" u="none" strike="noStrike" dirty="0">
                          <a:solidFill>
                            <a:srgbClr val="000000"/>
                          </a:solidFill>
                          <a:latin typeface="Calibri"/>
                        </a:rPr>
                        <a:t>Έτος συμπλήρωσης της 25ετίας</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l-GR" sz="1800" b="0" i="0" u="none" strike="noStrike" dirty="0">
                          <a:solidFill>
                            <a:srgbClr val="000000"/>
                          </a:solidFill>
                          <a:latin typeface="Calibri"/>
                        </a:rPr>
                        <a:t>Έτη υπηρεσίας Χ.Ο.Η.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rowSpan="6">
                  <a:txBody>
                    <a:bodyPr/>
                    <a:lstStyle/>
                    <a:p>
                      <a:pPr algn="ctr" fontAlgn="b"/>
                      <a:r>
                        <a:rPr lang="el-GR" sz="2400" b="0" i="0" u="none" strike="noStrike" dirty="0">
                          <a:solidFill>
                            <a:srgbClr val="000000"/>
                          </a:solidFill>
                          <a:latin typeface="Calibri"/>
                        </a:rPr>
                        <a:t>Άνδρες και γυναίκες ανύπαντρες</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alibri"/>
                        </a:rPr>
                        <a:t>1998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a:solidFill>
                            <a:srgbClr val="000000"/>
                          </a:solidFill>
                          <a:latin typeface="Calibri"/>
                        </a:rPr>
                        <a:t>32,5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vMerge="1">
                  <a:txBody>
                    <a:bodyPr/>
                    <a:lstStyle/>
                    <a:p>
                      <a:endParaRPr lang="el-GR"/>
                    </a:p>
                  </a:txBody>
                  <a:tcPr/>
                </a:tc>
                <a:tc>
                  <a:txBody>
                    <a:bodyPr/>
                    <a:lstStyle/>
                    <a:p>
                      <a:pPr algn="ctr" fontAlgn="b"/>
                      <a:r>
                        <a:rPr lang="el-GR" sz="2400" b="0" i="0" u="none" strike="noStrike" dirty="0">
                          <a:solidFill>
                            <a:srgbClr val="000000"/>
                          </a:solidFill>
                          <a:latin typeface="Calibri"/>
                        </a:rPr>
                        <a:t>1999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alibri"/>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vMerge="1">
                  <a:txBody>
                    <a:bodyPr/>
                    <a:lstStyle/>
                    <a:p>
                      <a:endParaRPr lang="el-GR"/>
                    </a:p>
                  </a:txBody>
                  <a:tcPr/>
                </a:tc>
                <a:tc>
                  <a:txBody>
                    <a:bodyPr/>
                    <a:lstStyle/>
                    <a:p>
                      <a:pPr algn="ctr" fontAlgn="b"/>
                      <a:r>
                        <a:rPr lang="el-GR" sz="2400" b="0" i="0" u="none" strike="noStrike">
                          <a:solidFill>
                            <a:srgbClr val="000000"/>
                          </a:solidFill>
                          <a:latin typeface="Calibri"/>
                        </a:rPr>
                        <a:t>2000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alibri"/>
                        </a:rPr>
                        <a:t>33,5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vMerge="1">
                  <a:txBody>
                    <a:bodyPr/>
                    <a:lstStyle/>
                    <a:p>
                      <a:endParaRPr lang="el-GR"/>
                    </a:p>
                  </a:txBody>
                  <a:tcPr/>
                </a:tc>
                <a:tc>
                  <a:txBody>
                    <a:bodyPr/>
                    <a:lstStyle/>
                    <a:p>
                      <a:pPr algn="ctr" fontAlgn="b"/>
                      <a:r>
                        <a:rPr lang="el-GR" sz="2400" b="0" i="0" u="none" strike="noStrike">
                          <a:solidFill>
                            <a:srgbClr val="000000"/>
                          </a:solidFill>
                          <a:latin typeface="Calibri"/>
                        </a:rPr>
                        <a:t>2001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alibri"/>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vMerge="1">
                  <a:txBody>
                    <a:bodyPr/>
                    <a:lstStyle/>
                    <a:p>
                      <a:endParaRPr lang="el-GR"/>
                    </a:p>
                  </a:txBody>
                  <a:tcPr/>
                </a:tc>
                <a:tc>
                  <a:txBody>
                    <a:bodyPr/>
                    <a:lstStyle/>
                    <a:p>
                      <a:pPr algn="ctr" fontAlgn="b"/>
                      <a:r>
                        <a:rPr lang="el-GR" sz="2400" b="0" i="0" u="none" strike="noStrike">
                          <a:solidFill>
                            <a:srgbClr val="000000"/>
                          </a:solidFill>
                          <a:latin typeface="Calibri"/>
                        </a:rPr>
                        <a:t>2002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alibri"/>
                        </a:rPr>
                        <a:t>34,5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vMerge="1">
                  <a:txBody>
                    <a:bodyPr/>
                    <a:lstStyle/>
                    <a:p>
                      <a:endParaRPr lang="el-GR"/>
                    </a:p>
                  </a:txBody>
                  <a:tcPr/>
                </a:tc>
                <a:tc>
                  <a:txBody>
                    <a:bodyPr/>
                    <a:lstStyle/>
                    <a:p>
                      <a:pPr algn="ctr" fontAlgn="b"/>
                      <a:r>
                        <a:rPr lang="el-GR" sz="2400" b="0" i="0" u="none" strike="noStrike" dirty="0">
                          <a:solidFill>
                            <a:srgbClr val="000000"/>
                          </a:solidFill>
                          <a:latin typeface="Calibri"/>
                        </a:rPr>
                        <a:t>2003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alibri"/>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071563" y="-214313"/>
          <a:ext cx="7358114" cy="6512957"/>
        </p:xfrm>
        <a:graphic>
          <a:graphicData uri="http://schemas.openxmlformats.org/drawingml/2006/table">
            <a:tbl>
              <a:tblPr/>
              <a:tblGrid>
                <a:gridCol w="3718132"/>
                <a:gridCol w="961700"/>
                <a:gridCol w="1230562"/>
                <a:gridCol w="1447720"/>
              </a:tblGrid>
              <a:tr h="129728">
                <a:tc gridSpan="4">
                  <a:txBody>
                    <a:bodyPr/>
                    <a:lstStyle/>
                    <a:p>
                      <a:pPr algn="ctr" fontAlgn="b"/>
                      <a:r>
                        <a:rPr lang="el-GR" sz="600" b="0" i="0" u="none" strike="noStrike" dirty="0">
                          <a:latin typeface="Arial Greek"/>
                        </a:rPr>
                        <a:t>ΠΙΝΑΚΑΣ  2α</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r>
              <a:tr h="466603">
                <a:tc gridSpan="4">
                  <a:txBody>
                    <a:bodyPr/>
                    <a:lstStyle/>
                    <a:p>
                      <a:pPr algn="ctr" fontAlgn="b"/>
                      <a:r>
                        <a:rPr lang="el-GR" sz="2000" b="1" i="0" u="none" strike="noStrike" dirty="0">
                          <a:latin typeface="Arial Greek"/>
                        </a:rPr>
                        <a:t>     ΠΑΛΙΟΙ ΑΣΦΑΛΙΣΜΕΝΟΙ</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r>
              <a:tr h="526327">
                <a:tc gridSpan="4">
                  <a:txBody>
                    <a:bodyPr/>
                    <a:lstStyle/>
                    <a:p>
                      <a:pPr algn="ctr" fontAlgn="b"/>
                      <a:r>
                        <a:rPr lang="el-GR" sz="1600" b="1" i="0" u="none" strike="noStrike" dirty="0">
                          <a:latin typeface="Arial Greek"/>
                        </a:rPr>
                        <a:t>Υπάλληλοι που έχουν που έχουν διοριστεί                                           </a:t>
                      </a:r>
                      <a:r>
                        <a:rPr lang="el-GR" sz="1600" b="1" i="0" u="none" strike="noStrike" dirty="0" smtClean="0">
                          <a:latin typeface="Arial Greek"/>
                        </a:rPr>
                        <a:t>                               </a:t>
                      </a:r>
                      <a:r>
                        <a:rPr lang="el-GR" sz="1600" b="1" i="0" u="none" strike="noStrike" dirty="0">
                          <a:latin typeface="Arial Greek"/>
                        </a:rPr>
                        <a:t>από 1-1-83 έως 31-12-92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hMerge="1">
                  <a:txBody>
                    <a:bodyPr/>
                    <a:lstStyle/>
                    <a:p>
                      <a:endParaRPr lang="el-GR"/>
                    </a:p>
                  </a:txBody>
                  <a:tcPr/>
                </a:tc>
                <a:tc hMerge="1">
                  <a:txBody>
                    <a:bodyPr/>
                    <a:lstStyle/>
                    <a:p>
                      <a:endParaRPr lang="el-GR"/>
                    </a:p>
                  </a:txBody>
                  <a:tcPr/>
                </a:tc>
              </a:tr>
              <a:tr h="592118">
                <a:tc>
                  <a:txBody>
                    <a:bodyPr/>
                    <a:lstStyle/>
                    <a:p>
                      <a:pPr algn="ctr" fontAlgn="b"/>
                      <a:r>
                        <a:rPr lang="el-GR" sz="1200" b="1" i="0" u="none" strike="noStrike" dirty="0">
                          <a:latin typeface="Arial Black"/>
                        </a:rPr>
                        <a:t>ΚΑΤΗΓΟΡΙΕΣ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200" b="1" i="0" u="none" strike="noStrike" dirty="0">
                          <a:latin typeface="Arial Greek"/>
                        </a:rPr>
                        <a:t>Έτη  υπηρεσίας/  ασφάλισης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200" b="1" i="0" u="none" strike="noStrike" dirty="0">
                          <a:latin typeface="Arial Greek"/>
                        </a:rPr>
                        <a:t>Έτος θεμελίωσης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200" b="1" i="0" u="none" strike="noStrike" dirty="0">
                          <a:latin typeface="Arial Greek"/>
                        </a:rPr>
                        <a:t>Ηλικία καταβολής της σύνταξης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373">
                <a:tc gridSpan="4">
                  <a:txBody>
                    <a:bodyPr/>
                    <a:lstStyle/>
                    <a:p>
                      <a:pPr algn="ctr" fontAlgn="b"/>
                      <a:r>
                        <a:rPr lang="el-GR" sz="1200" b="1" i="0" u="none" strike="noStrike" dirty="0">
                          <a:latin typeface="Arial Greek"/>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el-GR"/>
                    </a:p>
                  </a:txBody>
                  <a:tcPr/>
                </a:tc>
                <a:tc hMerge="1">
                  <a:txBody>
                    <a:bodyPr/>
                    <a:lstStyle/>
                    <a:p>
                      <a:endParaRPr lang="el-GR"/>
                    </a:p>
                  </a:txBody>
                  <a:tcPr/>
                </a:tc>
                <a:tc hMerge="1">
                  <a:txBody>
                    <a:bodyPr/>
                    <a:lstStyle/>
                    <a:p>
                      <a:endParaRPr lang="el-GR"/>
                    </a:p>
                  </a:txBody>
                  <a:tcPr/>
                </a:tc>
              </a:tr>
              <a:tr h="346432">
                <a:tc>
                  <a:txBody>
                    <a:bodyPr/>
                    <a:lstStyle/>
                    <a:p>
                      <a:pPr algn="l" fontAlgn="b"/>
                      <a:r>
                        <a:rPr lang="el-GR" sz="1600" b="1" i="0" u="none" strike="noStrike" dirty="0">
                          <a:latin typeface="Arial Greek"/>
                        </a:rPr>
                        <a:t>Γυναίκες με ανήλικα παιδιά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a:latin typeface="Arial Greek"/>
                        </a:rPr>
                        <a:t>31-12-2010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a:latin typeface="Arial Greek"/>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7277">
                <a:tc rowSpan="3">
                  <a:txBody>
                    <a:bodyPr/>
                    <a:lstStyle/>
                    <a:p>
                      <a:pPr algn="ctr" fontAlgn="b"/>
                      <a:r>
                        <a:rPr lang="el-GR" sz="1600" b="1" i="0" u="none" strike="noStrike" dirty="0">
                          <a:latin typeface="Arial Greek"/>
                        </a:rPr>
                        <a:t>Γονείς με ανήλικα παιδιά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5496">
                <a:tc vMerge="1">
                  <a:txBody>
                    <a:bodyPr/>
                    <a:lstStyle/>
                    <a:p>
                      <a:endParaRPr lang="el-GR"/>
                    </a:p>
                  </a:txBody>
                  <a:tcPr/>
                </a:tc>
                <a:tc>
                  <a:txBody>
                    <a:bodyPr/>
                    <a:lstStyle/>
                    <a:p>
                      <a:pPr algn="ctr" fontAlgn="b"/>
                      <a:r>
                        <a:rPr lang="el-GR" sz="16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5496">
                <a:tc vMerge="1">
                  <a:txBody>
                    <a:bodyPr/>
                    <a:lstStyle/>
                    <a:p>
                      <a:endParaRPr lang="el-GR"/>
                    </a:p>
                  </a:txBody>
                  <a:tcPr/>
                </a:tc>
                <a:tc>
                  <a:txBody>
                    <a:bodyPr/>
                    <a:lstStyle/>
                    <a:p>
                      <a:pPr algn="ctr" fontAlgn="b"/>
                      <a:r>
                        <a:rPr lang="el-GR" sz="16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164">
                <a:tc gridSpan="4">
                  <a:txBody>
                    <a:bodyPr/>
                    <a:lstStyle/>
                    <a:p>
                      <a:pPr algn="ctr" fontAlgn="b"/>
                      <a:r>
                        <a:rPr lang="el-GR" sz="1600" b="1" i="0" u="none" strike="noStrike" dirty="0">
                          <a:solidFill>
                            <a:srgbClr val="FF0000"/>
                          </a:solidFill>
                          <a:latin typeface="Arial Gree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el-GR"/>
                    </a:p>
                  </a:txBody>
                  <a:tcPr/>
                </a:tc>
                <a:tc hMerge="1">
                  <a:txBody>
                    <a:bodyPr/>
                    <a:lstStyle/>
                    <a:p>
                      <a:endParaRPr lang="el-GR"/>
                    </a:p>
                  </a:txBody>
                  <a:tcPr/>
                </a:tc>
                <a:tc hMerge="1">
                  <a:txBody>
                    <a:bodyPr/>
                    <a:lstStyle/>
                    <a:p>
                      <a:endParaRPr lang="el-GR"/>
                    </a:p>
                  </a:txBody>
                  <a:tcPr/>
                </a:tc>
              </a:tr>
              <a:tr h="621845">
                <a:tc>
                  <a:txBody>
                    <a:bodyPr/>
                    <a:lstStyle/>
                    <a:p>
                      <a:pPr algn="l" fontAlgn="b"/>
                      <a:r>
                        <a:rPr lang="el-GR" sz="1600" b="0" i="0" u="none" strike="noStrike" dirty="0">
                          <a:latin typeface="Arial Greek"/>
                        </a:rPr>
                        <a:t>Γυναίκες με ανάπηρα παιδιά (50%) ή ανίκανο σύζυγο 67% και άνω</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έως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latin typeface="Arial Greek"/>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1845">
                <a:tc>
                  <a:txBody>
                    <a:bodyPr/>
                    <a:lstStyle/>
                    <a:p>
                      <a:pPr algn="l" fontAlgn="b"/>
                      <a:r>
                        <a:rPr lang="el-GR" sz="1400" b="1" i="0" u="none" strike="noStrike" dirty="0">
                          <a:latin typeface="Arial Greek"/>
                        </a:rPr>
                        <a:t>Άνδρες και Γυναίκες με ανάπηρα παιδιά ή ανίκανο σύζυγο 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dirty="0">
                          <a:latin typeface="Arial Greek"/>
                        </a:rPr>
                        <a:t>Από 1-1-2011 οποτεδήποτε</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latin typeface="Arial Greek"/>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405">
                <a:tc>
                  <a:txBody>
                    <a:bodyPr/>
                    <a:lstStyle/>
                    <a:p>
                      <a:pPr algn="l" fontAlgn="b"/>
                      <a:r>
                        <a:rPr lang="el-GR" sz="1200" b="1" i="0" u="none" strike="noStrike">
                          <a:latin typeface="Arial Greek"/>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ctr" fontAlgn="b"/>
                      <a:r>
                        <a:rPr lang="el-GR" sz="1200" b="1" i="0" u="none" strike="noStrike">
                          <a:latin typeface="Arial Greek"/>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ctr" fontAlgn="b"/>
                      <a:r>
                        <a:rPr lang="el-GR" sz="1200" b="1" i="0" u="none" strike="noStrike" dirty="0">
                          <a:latin typeface="Arial Greek"/>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ctr" fontAlgn="b"/>
                      <a:r>
                        <a:rPr lang="el-GR" sz="1800" b="1" i="0" u="none" strike="noStrike" dirty="0">
                          <a:latin typeface="Arial Greek"/>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r>
              <a:tr h="526327">
                <a:tc>
                  <a:txBody>
                    <a:bodyPr/>
                    <a:lstStyle/>
                    <a:p>
                      <a:pPr algn="ctr" fontAlgn="b"/>
                      <a:r>
                        <a:rPr lang="el-GR" sz="1600" b="0" i="0" u="none" strike="noStrike" dirty="0">
                          <a:latin typeface="Arial Greek"/>
                        </a:rPr>
                        <a:t>Γυναίκες με 3 ή περισσότερα παιδιά και άνδρες χήροι ή διαζευγμένοι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31-12-2010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Arial Greek"/>
                        </a:rPr>
                        <a:t>X.</a:t>
                      </a:r>
                      <a:r>
                        <a:rPr lang="el-GR" sz="1600" b="1" i="0" u="none" strike="noStrike" dirty="0">
                          <a:latin typeface="Arial Greek"/>
                        </a:rPr>
                        <a:t>Ο.Η.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014">
                <a:tc rowSpan="3">
                  <a:txBody>
                    <a:bodyPr/>
                    <a:lstStyle/>
                    <a:p>
                      <a:pPr algn="ctr" fontAlgn="b"/>
                      <a:r>
                        <a:rPr lang="el-GR" sz="1800" b="1" i="0" u="none" strike="noStrike" dirty="0">
                          <a:latin typeface="Arial Greek"/>
                        </a:rPr>
                        <a:t>Γονείς με 3 ή περισσότερα παιδιά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a:latin typeface="Arial Greek"/>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926">
                <a:tc vMerge="1">
                  <a:txBody>
                    <a:bodyPr/>
                    <a:lstStyle/>
                    <a:p>
                      <a:endParaRPr lang="el-GR"/>
                    </a:p>
                  </a:txBody>
                  <a:tcPr/>
                </a:tc>
                <a:tc>
                  <a:txBody>
                    <a:bodyPr/>
                    <a:lstStyle/>
                    <a:p>
                      <a:pPr algn="ctr" fontAlgn="b"/>
                      <a:r>
                        <a:rPr lang="el-GR" sz="1600" b="1" i="0" u="none" strike="noStrike">
                          <a:latin typeface="Arial Greek"/>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391">
                <a:tc vMerge="1">
                  <a:txBody>
                    <a:bodyPr/>
                    <a:lstStyle/>
                    <a:p>
                      <a:endParaRPr lang="el-GR"/>
                    </a:p>
                  </a:txBody>
                  <a:tcPr/>
                </a:tc>
                <a:tc>
                  <a:txBody>
                    <a:bodyPr/>
                    <a:lstStyle/>
                    <a:p>
                      <a:pPr algn="ctr" fontAlgn="b"/>
                      <a:r>
                        <a:rPr lang="el-GR" sz="1600" b="1" i="0" u="none" strike="noStrike">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a:latin typeface="Arial Greek"/>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285875" y="857250"/>
          <a:ext cx="7143801" cy="4903922"/>
        </p:xfrm>
        <a:graphic>
          <a:graphicData uri="http://schemas.openxmlformats.org/drawingml/2006/table">
            <a:tbl>
              <a:tblPr/>
              <a:tblGrid>
                <a:gridCol w="1643021"/>
                <a:gridCol w="1000162"/>
                <a:gridCol w="928717"/>
                <a:gridCol w="662192"/>
                <a:gridCol w="721413"/>
                <a:gridCol w="491147"/>
                <a:gridCol w="65449"/>
                <a:gridCol w="679736"/>
                <a:gridCol w="430993"/>
                <a:gridCol w="520971"/>
              </a:tblGrid>
              <a:tr h="231151">
                <a:tc gridSpan="10">
                  <a:txBody>
                    <a:bodyPr/>
                    <a:lstStyle/>
                    <a:p>
                      <a:pPr algn="ctr" fontAlgn="b"/>
                      <a:r>
                        <a:rPr lang="el-GR" sz="1400" b="1" i="0" u="none" strike="noStrike" dirty="0">
                          <a:latin typeface="Arial Greek"/>
                        </a:rPr>
                        <a:t>     ΠΑΛΙΟΙ ΑΣΦΑΛΙΣΜΕΝΟΙ</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08202">
                <a:tc gridSpan="10">
                  <a:txBody>
                    <a:bodyPr/>
                    <a:lstStyle/>
                    <a:p>
                      <a:pPr algn="ctr" fontAlgn="b"/>
                      <a:r>
                        <a:rPr lang="el-GR" sz="1400" b="1" i="0" u="none" strike="noStrike" dirty="0">
                          <a:latin typeface="Arial Greek"/>
                        </a:rPr>
                        <a:t>           ΔΙΟΡΙΣΘΕΝΤΕΣ ΑΠΟ 1-1-83 ΕΩΣ 31-12-1992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380734">
                <a:tc>
                  <a:txBody>
                    <a:bodyPr/>
                    <a:lstStyle/>
                    <a:p>
                      <a:pPr algn="ctr" fontAlgn="b"/>
                      <a:r>
                        <a:rPr lang="el-GR" sz="1000" b="1" i="0" u="none" strike="noStrike">
                          <a:latin typeface="Fixedsys"/>
                        </a:rPr>
                        <a:t>ΚΑΤΗΓΟΡΙΕΣ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1400" b="1" i="0" u="none" strike="noStrike" dirty="0">
                          <a:latin typeface="Arial Greek"/>
                        </a:rPr>
                        <a:t>Χρόνος για τη θεμελίωση </a:t>
                      </a:r>
                      <a:r>
                        <a:rPr lang="el-GR" sz="1400" b="1" i="0" u="none" strike="noStrike" dirty="0" err="1" smtClean="0">
                          <a:latin typeface="Arial Greek"/>
                        </a:rPr>
                        <a:t>συνταξ</a:t>
                      </a:r>
                      <a:r>
                        <a:rPr lang="el-GR" sz="1400" b="1" i="0" u="none" strike="noStrike" dirty="0" smtClean="0">
                          <a:latin typeface="Arial Greek"/>
                        </a:rPr>
                        <a:t>. </a:t>
                      </a:r>
                      <a:r>
                        <a:rPr lang="el-GR" sz="1400" b="1" i="0" u="none" strike="noStrike" dirty="0" err="1">
                          <a:latin typeface="Arial Greek"/>
                        </a:rPr>
                        <a:t>δικαιώμ</a:t>
                      </a:r>
                      <a:r>
                        <a:rPr lang="el-GR" sz="1400" b="1" i="0" u="none" strike="noStrike" dirty="0">
                          <a:latin typeface="Arial Greek"/>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1400" b="1" i="0" u="none" strike="noStrike" dirty="0">
                          <a:latin typeface="Arial Greek"/>
                        </a:rPr>
                        <a:t>Έτος θεμελίωσης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dirty="0">
                          <a:latin typeface="Arial Greek"/>
                        </a:rPr>
                        <a:t> Έτη υπηρεσίας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400" b="1" i="0" u="none" strike="noStrike" dirty="0">
                          <a:latin typeface="Arial Greek"/>
                        </a:rPr>
                        <a:t>Ηλικία καταβολής της σύνταξης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rowSpan="12">
                  <a:txBody>
                    <a:bodyPr/>
                    <a:lstStyle/>
                    <a:p>
                      <a:pPr algn="ctr" fontAlgn="b"/>
                      <a:r>
                        <a:rPr lang="el-GR" sz="1400" b="1" i="0" u="none" strike="noStrike">
                          <a:latin typeface="Arial Gree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l-GR" sz="1400" b="1" i="0" u="none" strike="noStrike" dirty="0">
                          <a:latin typeface="Arial Greek"/>
                        </a:rPr>
                        <a:t>Πλήρης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400" b="1" i="0" u="none" strike="noStrike" dirty="0">
                          <a:latin typeface="Arial Greek"/>
                        </a:rPr>
                        <a:t>Μειωμένη σύνταξη</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r>
              <a:tr h="402779">
                <a:tc rowSpan="10">
                  <a:txBody>
                    <a:bodyPr/>
                    <a:lstStyle/>
                    <a:p>
                      <a:pPr algn="ctr" fontAlgn="b"/>
                      <a:r>
                        <a:rPr lang="el-GR" sz="1400" b="0" i="0" u="none" strike="noStrike" dirty="0">
                          <a:latin typeface="Arial Greek"/>
                        </a:rPr>
                        <a:t> Άνδρες και Γυναίκες άγαμοι/ες ή έγγαμοι/ες  χωρίς παιδιά ή με ενήλικα παιδιά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l-GR" sz="18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l-GR" sz="1400" b="1" i="0" u="none" strike="noStrike" dirty="0">
                          <a:latin typeface="Arial Greek"/>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dirty="0">
                          <a:latin typeface="Arial Greek"/>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400" b="1" i="0" u="none" strike="noStrike" dirty="0">
                          <a:latin typeface="Arial Greek"/>
                        </a:rPr>
                        <a:t>Χ.Ο.Η</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vMerge="1">
                  <a:txBody>
                    <a:bodyPr/>
                    <a:lstStyle/>
                    <a:p>
                      <a:endParaRPr lang="el-GR"/>
                    </a:p>
                  </a:txBody>
                  <a:tcPr/>
                </a:tc>
                <a:tc>
                  <a:txBody>
                    <a:bodyPr/>
                    <a:lstStyle/>
                    <a:p>
                      <a:pPr algn="ctr" fontAlgn="b"/>
                      <a:r>
                        <a:rPr lang="el-GR" sz="1400" b="1" i="0" u="none" strike="noStrike" dirty="0">
                          <a:latin typeface="Arial Greek"/>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dirty="0">
                          <a:latin typeface="Arial Greek"/>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dirty="0">
                          <a:latin typeface="Arial Greek"/>
                        </a:rPr>
                        <a:t>Γ</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071">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b"/>
                      <a:r>
                        <a:rPr lang="el-GR" sz="1400" b="1" i="0" u="none" strike="noStrike" dirty="0">
                          <a:latin typeface="Arial Greek"/>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400" b="1" i="0" u="none" strike="noStrike" dirty="0">
                          <a:latin typeface="Arial Greek"/>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vMerge="1">
                  <a:txBody>
                    <a:bodyPr/>
                    <a:lstStyle/>
                    <a:p>
                      <a:endParaRPr lang="el-GR"/>
                    </a:p>
                  </a:txBody>
                  <a:tcPr/>
                </a:tc>
                <a:tc>
                  <a:txBody>
                    <a:bodyPr/>
                    <a:lstStyle/>
                    <a:p>
                      <a:pPr algn="ctr" fontAlgn="b"/>
                      <a:r>
                        <a:rPr lang="el-GR" sz="1400" b="1" i="0" u="none" strike="noStrike" dirty="0">
                          <a:latin typeface="Arial Greek"/>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dirty="0">
                          <a:latin typeface="Arial Greek"/>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dirty="0">
                          <a:latin typeface="Arial Greek"/>
                        </a:rPr>
                        <a:t>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071">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b"/>
                      <a:r>
                        <a:rPr lang="el-GR" sz="1400" b="1" i="0" u="none" strike="noStrike" dirty="0">
                          <a:latin typeface="Arial Greek"/>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400" b="1" i="0" u="none" strike="noStrike">
                          <a:latin typeface="Arial Greek"/>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1400" b="1" i="0" u="none" strike="noStrike">
                          <a:latin typeface="Arial Greek"/>
                        </a:rPr>
                        <a:t>Ε.Κ.Π</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c gridSpan="3">
                  <a:txBody>
                    <a:bodyPr/>
                    <a:lstStyle/>
                    <a:p>
                      <a:pPr algn="ctr" fontAlgn="b"/>
                      <a:r>
                        <a:rPr lang="el-GR" sz="1400" b="0" i="0" u="none" strike="noStrike" dirty="0">
                          <a:latin typeface="Arial Black"/>
                        </a:rPr>
                        <a:t>Μείωση 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168117">
                <a:tc vMerge="1">
                  <a:txBody>
                    <a:bodyPr/>
                    <a:lstStyle/>
                    <a:p>
                      <a:endParaRPr lang="el-GR"/>
                    </a:p>
                  </a:txBody>
                  <a:tcPr/>
                </a:tc>
                <a:tc>
                  <a:txBody>
                    <a:bodyPr/>
                    <a:lstStyle/>
                    <a:p>
                      <a:pPr algn="l" fontAlgn="b"/>
                      <a:r>
                        <a:rPr lang="el-GR" sz="1000" b="1" i="0" u="none" strike="noStrike">
                          <a:latin typeface="Arial Blac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l-GR" sz="1000" b="1" i="0" u="none" strike="noStrike">
                          <a:latin typeface="Arial Blac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l-GR" sz="1000" b="1" i="0" u="none" strike="noStrike">
                          <a:latin typeface="Arial Blac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l-GR" sz="1000" b="1" i="0" u="none" strike="noStrike">
                          <a:latin typeface="Arial Blac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l-GR" sz="1000" b="1" i="0" u="none" strike="noStrike">
                          <a:latin typeface="Arial Blac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vMerge="1">
                  <a:txBody>
                    <a:bodyPr/>
                    <a:lstStyle/>
                    <a:p>
                      <a:endParaRPr lang="el-GR"/>
                    </a:p>
                  </a:txBody>
                  <a:tcPr/>
                </a:tc>
                <a:tc gridSpan="3">
                  <a:txBody>
                    <a:bodyPr/>
                    <a:lstStyle/>
                    <a:p>
                      <a:pPr algn="ctr" fontAlgn="b"/>
                      <a:r>
                        <a:rPr lang="el-GR" sz="1000" b="1" i="0" u="none" strike="noStrike">
                          <a:latin typeface="Arial Blac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el-GR"/>
                    </a:p>
                  </a:txBody>
                  <a:tcPr/>
                </a:tc>
                <a:tc hMerge="1">
                  <a:txBody>
                    <a:bodyPr/>
                    <a:lstStyle/>
                    <a:p>
                      <a:endParaRPr lang="el-GR"/>
                    </a:p>
                  </a:txBody>
                  <a:tcPr/>
                </a:tc>
              </a:tr>
              <a:tr h="350242">
                <a:tc vMerge="1">
                  <a:txBody>
                    <a:bodyPr/>
                    <a:lstStyle/>
                    <a:p>
                      <a:endParaRPr lang="el-GR"/>
                    </a:p>
                  </a:txBody>
                  <a:tcPr/>
                </a:tc>
                <a:tc rowSpan="6">
                  <a:txBody>
                    <a:bodyPr/>
                    <a:lstStyle/>
                    <a:p>
                      <a:pPr algn="ctr" fontAlgn="b"/>
                      <a:r>
                        <a:rPr lang="el-GR" sz="1800" b="1" i="0" u="none" strike="noStrike" dirty="0">
                          <a:latin typeface="Arial"/>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4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dirty="0">
                          <a:latin typeface="Arial Greek"/>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el-GR" sz="1600" b="1" i="0" u="none" strike="noStrike" dirty="0">
                          <a:latin typeface="Arial Greek"/>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l-GR"/>
                    </a:p>
                  </a:txBody>
                  <a:tcPr/>
                </a:tc>
                <a:tc vMerge="1">
                  <a:txBody>
                    <a:bodyPr/>
                    <a:lstStyle/>
                    <a:p>
                      <a:endParaRPr lang="el-GR"/>
                    </a:p>
                  </a:txBody>
                  <a:tcPr/>
                </a:tc>
                <a:tc>
                  <a:txBody>
                    <a:bodyPr/>
                    <a:lstStyle/>
                    <a:p>
                      <a:pPr algn="ctr" fontAlgn="b"/>
                      <a:r>
                        <a:rPr lang="el-GR" sz="1600" b="1" i="0" u="none" strike="noStrike" dirty="0">
                          <a:latin typeface="Arial Greek"/>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a:latin typeface="Arial Greek"/>
                        </a:rPr>
                        <a:t>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b"/>
                      <a:r>
                        <a:rPr lang="el-GR" sz="1600" b="1" i="0" u="none" strike="noStrike">
                          <a:latin typeface="Arial Greek"/>
                        </a:rPr>
                        <a:t> Α   &amp; Γ</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3188">
                <a:tc vMerge="1">
                  <a:txBody>
                    <a:bodyPr/>
                    <a:lstStyle/>
                    <a:p>
                      <a:endParaRPr lang="el-GR"/>
                    </a:p>
                  </a:txBody>
                  <a:tcPr/>
                </a:tc>
                <a:tc vMerge="1">
                  <a:txBody>
                    <a:bodyPr/>
                    <a:lstStyle/>
                    <a:p>
                      <a:endParaRPr lang="el-GR"/>
                    </a:p>
                  </a:txBody>
                  <a:tcPr/>
                </a:tc>
                <a:tc vMerge="1">
                  <a:txBody>
                    <a:bodyPr/>
                    <a:lstStyle/>
                    <a:p>
                      <a:pPr algn="ctr" fontAlgn="b"/>
                      <a:endParaRPr lang="el-GR" sz="1400" b="1"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l-GR" sz="1600" b="1"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ctr" fontAlgn="b"/>
                      <a:endParaRPr lang="el-GR" sz="1600" b="1"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lang="el-GR"/>
                    </a:p>
                  </a:txBody>
                  <a:tcPr/>
                </a:tc>
                <a:tc vMerge="1">
                  <a:txBody>
                    <a:bodyPr/>
                    <a:lstStyle/>
                    <a:p>
                      <a:endParaRPr lang="el-GR"/>
                    </a:p>
                  </a:txBody>
                  <a:tcPr/>
                </a:tc>
                <a:tc rowSpan="2">
                  <a:txBody>
                    <a:bodyPr/>
                    <a:lstStyle/>
                    <a:p>
                      <a:pPr algn="ctr" fontAlgn="b"/>
                      <a:r>
                        <a:rPr lang="el-GR" sz="1600" b="1" i="0" u="none" strike="noStrike" dirty="0">
                          <a:latin typeface="Arial Greek"/>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dirty="0">
                          <a:latin typeface="Arial Greek"/>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r>
              <a:tr h="247054">
                <a:tc vMerge="1">
                  <a:txBody>
                    <a:bodyPr/>
                    <a:lstStyle/>
                    <a:p>
                      <a:endParaRPr lang="el-GR"/>
                    </a:p>
                  </a:txBody>
                  <a:tcPr/>
                </a:tc>
                <a:tc vMerge="1">
                  <a:txBody>
                    <a:bodyPr/>
                    <a:lstStyle/>
                    <a:p>
                      <a:endParaRPr lang="el-GR"/>
                    </a:p>
                  </a:txBody>
                  <a:tcPr/>
                </a:tc>
                <a:tc rowSpan="2">
                  <a:txBody>
                    <a:bodyPr/>
                    <a:lstStyle/>
                    <a:p>
                      <a:pPr algn="ctr" fontAlgn="b"/>
                      <a:r>
                        <a:rPr lang="el-GR" sz="1400" b="1" i="0" u="none" strike="noStrike" dirty="0">
                          <a:latin typeface="Arial Greek"/>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dirty="0">
                          <a:latin typeface="Arial Greek"/>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el-GR" sz="1600" b="1" i="0" u="none" strike="noStrike" dirty="0">
                          <a:latin typeface="Arial Greek"/>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r>
              <a:tr h="122255">
                <a:tc vMerge="1">
                  <a:txBody>
                    <a:bodyPr/>
                    <a:lstStyle/>
                    <a:p>
                      <a:endParaRPr lang="el-GR"/>
                    </a:p>
                  </a:txBody>
                  <a:tcPr/>
                </a:tc>
                <a:tc vMerge="1">
                  <a:txBody>
                    <a:bodyPr/>
                    <a:lstStyle/>
                    <a:p>
                      <a:endParaRPr lang="el-GR"/>
                    </a:p>
                  </a:txBody>
                  <a:tcPr/>
                </a:tc>
                <a:tc vMerge="1">
                  <a:txBody>
                    <a:bodyPr/>
                    <a:lstStyle/>
                    <a:p>
                      <a:pPr algn="ctr" fontAlgn="b"/>
                      <a:endParaRPr lang="el-GR" sz="1400" b="1" i="0" u="none" strike="noStrike">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el-GR" sz="1600" b="1"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ctr" fontAlgn="b"/>
                      <a:endParaRPr lang="el-GR" sz="1600" b="1"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lang="el-GR"/>
                    </a:p>
                  </a:txBody>
                  <a:tcPr/>
                </a:tc>
                <a:tc vMerge="1">
                  <a:txBody>
                    <a:bodyPr/>
                    <a:lstStyle/>
                    <a:p>
                      <a:endParaRPr lang="el-GR"/>
                    </a:p>
                  </a:txBody>
                  <a:tcPr/>
                </a:tc>
                <a:tc rowSpan="2">
                  <a:txBody>
                    <a:bodyPr/>
                    <a:lstStyle/>
                    <a:p>
                      <a:pPr algn="ctr" fontAlgn="b"/>
                      <a:r>
                        <a:rPr lang="el-GR" sz="1600" b="1" i="0" u="none" strike="noStrike" dirty="0">
                          <a:latin typeface="Arial Greek"/>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dirty="0">
                          <a:latin typeface="Arial Greek"/>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r>
              <a:tr h="227987">
                <a:tc vMerge="1">
                  <a:txBody>
                    <a:bodyPr/>
                    <a:lstStyle/>
                    <a:p>
                      <a:endParaRPr lang="el-GR"/>
                    </a:p>
                  </a:txBody>
                  <a:tcPr/>
                </a:tc>
                <a:tc vMerge="1">
                  <a:txBody>
                    <a:bodyPr/>
                    <a:lstStyle/>
                    <a:p>
                      <a:endParaRPr lang="el-GR"/>
                    </a:p>
                  </a:txBody>
                  <a:tcPr/>
                </a:tc>
                <a:tc rowSpan="2">
                  <a:txBody>
                    <a:bodyPr/>
                    <a:lstStyle/>
                    <a:p>
                      <a:pPr algn="ctr" fontAlgn="b"/>
                      <a:r>
                        <a:rPr lang="el-GR" sz="1400" b="1" i="0" u="none" strike="noStrike">
                          <a:latin typeface="Arial Greek"/>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dirty="0">
                          <a:latin typeface="Arial Greek"/>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el-GR" sz="1600" b="1" i="0" u="none" strike="noStrike" dirty="0">
                          <a:latin typeface="Arial Greek"/>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r>
              <a:tr h="138199">
                <a:tc vMerge="1">
                  <a:txBody>
                    <a:bodyPr/>
                    <a:lstStyle/>
                    <a:p>
                      <a:pPr algn="ctr" fontAlgn="b"/>
                      <a:endParaRPr lang="el-GR" sz="1600" b="1" i="0" u="none" strike="noStrike" dirty="0">
                        <a:latin typeface="Arial Greek"/>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vMerge="1">
                  <a:txBody>
                    <a:bodyPr/>
                    <a:lstStyle/>
                    <a:p>
                      <a:endParaRPr lang="el-GR"/>
                    </a:p>
                  </a:txBody>
                  <a:tcPr/>
                </a:tc>
                <a:tc vMerge="1">
                  <a:txBody>
                    <a:bodyPr/>
                    <a:lstStyle/>
                    <a:p>
                      <a:endParaRPr lang="el-GR"/>
                    </a:p>
                  </a:txBody>
                  <a:tcPr/>
                </a:tc>
                <a:tc vMerge="1">
                  <a:txBody>
                    <a:bodyPr/>
                    <a:lstStyle/>
                    <a:p>
                      <a:endParaRPr lang="el-GR"/>
                    </a:p>
                  </a:txBody>
                  <a:tcPr/>
                </a:tc>
                <a:tc gridSpan="2" vMerge="1">
                  <a:txBody>
                    <a:bodyPr/>
                    <a:lstStyle/>
                    <a:p>
                      <a:endParaRPr lang="el-GR"/>
                    </a:p>
                  </a:txBody>
                  <a:tcPr/>
                </a:tc>
                <a:tc hMerge="1" vMerge="1">
                  <a:txBody>
                    <a:bodyPr/>
                    <a:lstStyle/>
                    <a:p>
                      <a:endParaRPr lang="el-GR"/>
                    </a:p>
                  </a:txBody>
                  <a:tcPr/>
                </a:tc>
                <a:tc vMerge="1">
                  <a:txBody>
                    <a:bodyPr/>
                    <a:lstStyle/>
                    <a:p>
                      <a:endParaRPr lang="el-GR"/>
                    </a:p>
                  </a:txBody>
                  <a:tcPr/>
                </a:tc>
                <a:tc rowSpan="2" gridSpan="3">
                  <a:txBody>
                    <a:bodyPr/>
                    <a:lstStyle/>
                    <a:p>
                      <a:pPr algn="ctr" fontAlgn="b"/>
                      <a:r>
                        <a:rPr lang="el-GR" sz="1600" b="0" i="0" u="none" strike="noStrike" dirty="0">
                          <a:latin typeface="Arial Black"/>
                        </a:rPr>
                        <a:t>Μείωση 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l-GR"/>
                    </a:p>
                  </a:txBody>
                  <a:tcPr/>
                </a:tc>
                <a:tc rowSpan="2" hMerge="1">
                  <a:txBody>
                    <a:bodyPr/>
                    <a:lstStyle/>
                    <a:p>
                      <a:endParaRPr lang="el-GR"/>
                    </a:p>
                  </a:txBody>
                  <a:tcPr/>
                </a:tc>
              </a:tr>
              <a:tr h="295872">
                <a:tc gridSpan="6">
                  <a:txBody>
                    <a:bodyPr/>
                    <a:lstStyle/>
                    <a:p>
                      <a:endParaRPr lang="el-GR" dirty="0"/>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vMerge="1">
                  <a:txBody>
                    <a:bodyPr/>
                    <a:lstStyle/>
                    <a:p>
                      <a:endParaRPr lang="el-GR"/>
                    </a:p>
                  </a:txBody>
                  <a:tcPr/>
                </a:tc>
                <a:tc gridSpan="3" vMerge="1">
                  <a:txBody>
                    <a:bodyPr/>
                    <a:lstStyle/>
                    <a:p>
                      <a:endParaRPr lang="el-GR"/>
                    </a:p>
                  </a:txBody>
                  <a:tcPr/>
                </a:tc>
                <a:tc hMerge="1" vMerge="1">
                  <a:txBody>
                    <a:bodyPr/>
                    <a:lstStyle/>
                    <a:p>
                      <a:endParaRPr lang="el-GR"/>
                    </a:p>
                  </a:txBody>
                  <a:tcPr/>
                </a:tc>
                <a:tc hMerge="1" v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857356" y="928669"/>
          <a:ext cx="5929354" cy="4628602"/>
        </p:xfrm>
        <a:graphic>
          <a:graphicData uri="http://schemas.openxmlformats.org/drawingml/2006/table">
            <a:tbl>
              <a:tblPr/>
              <a:tblGrid>
                <a:gridCol w="1734198"/>
                <a:gridCol w="730624"/>
                <a:gridCol w="552905"/>
                <a:gridCol w="833745"/>
                <a:gridCol w="125062"/>
                <a:gridCol w="910537"/>
                <a:gridCol w="1042283"/>
              </a:tblGrid>
              <a:tr h="0">
                <a:tc gridSpan="7">
                  <a:txBody>
                    <a:bodyPr/>
                    <a:lstStyle/>
                    <a:p>
                      <a:pPr algn="ctr" fontAlgn="b"/>
                      <a:r>
                        <a:rPr lang="el-GR" sz="800" b="0" i="0" u="none" strike="noStrike" dirty="0">
                          <a:latin typeface="Arial Greek"/>
                        </a:rPr>
                        <a:t>ΠΙΝΑΚΑΣ 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35271">
                <a:tc gridSpan="7">
                  <a:txBody>
                    <a:bodyPr/>
                    <a:lstStyle/>
                    <a:p>
                      <a:pPr algn="ctr" fontAlgn="b"/>
                      <a:r>
                        <a:rPr lang="el-GR" sz="1400" b="1" i="0" u="none" strike="noStrike" dirty="0">
                          <a:latin typeface="Arial Greek"/>
                        </a:rPr>
                        <a:t>ΝΕΟΙ ΑΣΦΑΛΙΣΜΕΝΟΙ</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93202">
                <a:tc gridSpan="7">
                  <a:txBody>
                    <a:bodyPr/>
                    <a:lstStyle/>
                    <a:p>
                      <a:pPr algn="ctr" fontAlgn="b"/>
                      <a:r>
                        <a:rPr lang="el-GR" sz="1400" b="0" i="0" u="none" strike="noStrike" dirty="0">
                          <a:latin typeface="Arial Greek"/>
                        </a:rPr>
                        <a:t>Ασφαλισμένοι από 1-1-93 και μετά</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37691">
                <a:tc gridSpan="4">
                  <a:txBody>
                    <a:bodyPr/>
                    <a:lstStyle/>
                    <a:p>
                      <a:pPr algn="ctr" fontAlgn="b"/>
                      <a:r>
                        <a:rPr lang="el-GR" sz="1600" b="0" i="0" u="none" strike="noStrike" dirty="0">
                          <a:latin typeface="Arial Greek"/>
                        </a:rPr>
                        <a:t>Μέχρι 31-12-2012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l" fontAlgn="b"/>
                      <a:r>
                        <a:rPr lang="el-GR" sz="700" b="0" i="0" u="none" strike="noStrike">
                          <a:latin typeface="Arial Gree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600" b="0" i="0" u="none" strike="noStrike" dirty="0">
                          <a:latin typeface="Arial Greek"/>
                        </a:rPr>
                        <a:t>Από 1-1-2013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hMerge="1">
                  <a:txBody>
                    <a:bodyPr/>
                    <a:lstStyle/>
                    <a:p>
                      <a:endParaRPr lang="el-GR"/>
                    </a:p>
                  </a:txBody>
                  <a:tcPr/>
                </a:tc>
              </a:tr>
              <a:tr h="873666">
                <a:tc>
                  <a:txBody>
                    <a:bodyPr/>
                    <a:lstStyle/>
                    <a:p>
                      <a:pPr algn="ctr" fontAlgn="b"/>
                      <a:r>
                        <a:rPr lang="el-GR" sz="1050" b="1" i="0" u="none" strike="noStrike" dirty="0">
                          <a:latin typeface="Arial Greek"/>
                        </a:rPr>
                        <a:t>ΚΑΤΗΓΟΡΙΕΣ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900" b="1" i="0" u="none" strike="noStrike" dirty="0">
                          <a:latin typeface="Arial Greek"/>
                        </a:rPr>
                        <a:t>Έτη υπηρεσίας και όριο ηλικίας για θεμελίωση </a:t>
                      </a:r>
                      <a:r>
                        <a:rPr lang="el-GR" sz="900" b="1" i="0" u="none" strike="noStrike" dirty="0" err="1">
                          <a:latin typeface="Arial Greek"/>
                        </a:rPr>
                        <a:t>συνταξ</a:t>
                      </a:r>
                      <a:r>
                        <a:rPr lang="el-GR" sz="900" b="1" i="0" u="none" strike="noStrike" dirty="0">
                          <a:latin typeface="Arial Greek"/>
                        </a:rPr>
                        <a:t>. Δικαιώματος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fontAlgn="b"/>
                      <a:r>
                        <a:rPr lang="el-GR" sz="900" b="1" i="0" u="none" strike="noStrike" dirty="0">
                          <a:latin typeface="Arial Greek"/>
                        </a:rPr>
                        <a:t>Όριο ηλικίας πρόωρης </a:t>
                      </a:r>
                      <a:r>
                        <a:rPr lang="el-GR" sz="900" b="1" i="0" u="none" strike="noStrike" dirty="0" err="1">
                          <a:latin typeface="Arial Greek"/>
                        </a:rPr>
                        <a:t>συνταξιοδό</a:t>
                      </a:r>
                      <a:r>
                        <a:rPr lang="el-GR" sz="900" b="1" i="0" u="none" strike="noStrike" dirty="0">
                          <a:latin typeface="Arial Greek"/>
                        </a:rPr>
                        <a:t>  </a:t>
                      </a:r>
                      <a:r>
                        <a:rPr lang="el-GR" sz="900" b="1" i="0" u="none" strike="noStrike" dirty="0" err="1">
                          <a:latin typeface="Arial Greek"/>
                        </a:rPr>
                        <a:t>τησης</a:t>
                      </a:r>
                      <a:r>
                        <a:rPr lang="el-GR" sz="900" b="1" i="0" u="none" strike="noStrike" dirty="0">
                          <a:latin typeface="Arial Greek"/>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l-GR" sz="900" b="0"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l-GR" sz="900" b="1" i="0" u="none" strike="noStrike" dirty="0">
                          <a:latin typeface="Arial Greek"/>
                        </a:rPr>
                        <a:t>Χρόνος για τη θεμελίωση </a:t>
                      </a:r>
                      <a:r>
                        <a:rPr lang="el-GR" sz="900" b="1" i="0" u="none" strike="noStrike" dirty="0" err="1">
                          <a:latin typeface="Arial Greek"/>
                        </a:rPr>
                        <a:t>συνταξιοδοτικ</a:t>
                      </a:r>
                      <a:r>
                        <a:rPr lang="el-GR" sz="900" b="1" i="0" u="none" strike="noStrike" dirty="0">
                          <a:latin typeface="Arial Greek"/>
                        </a:rPr>
                        <a:t> δικαιώματος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900" b="1" i="0" u="none" strike="noStrike" dirty="0">
                          <a:latin typeface="Arial Greek"/>
                        </a:rPr>
                        <a:t>Ηλικία  καταβολής της σύνταξης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4783">
                <a:tc>
                  <a:txBody>
                    <a:bodyPr/>
                    <a:lstStyle/>
                    <a:p>
                      <a:pPr algn="ctr" fontAlgn="b"/>
                      <a:r>
                        <a:rPr lang="el-GR" sz="1400" b="1" i="0" u="none" strike="noStrike" dirty="0">
                          <a:latin typeface="Arial Greek"/>
                        </a:rPr>
                        <a:t>ΓΥΝΑΙΚΕΣ ΜΕ ΑΝΗΛΙΚΑ ΠΑΙΔΙΑ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600" b="1" i="0" u="none" strike="noStrike" dirty="0">
                          <a:latin typeface="Arial Greek"/>
                        </a:rPr>
                        <a:t>20/55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fontAlgn="b"/>
                      <a:r>
                        <a:rPr lang="el-GR" sz="1600" b="1" i="0" u="none" strike="noStrike" dirty="0">
                          <a:latin typeface="Arial Greek"/>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l-GR" sz="700" b="0" i="0" u="none" strike="noStrike">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6371">
                <a:tc>
                  <a:txBody>
                    <a:bodyPr/>
                    <a:lstStyle/>
                    <a:p>
                      <a:pPr algn="ctr" fontAlgn="b"/>
                      <a:r>
                        <a:rPr lang="el-GR" sz="1400" b="1" i="0" u="none" strike="noStrike" dirty="0">
                          <a:latin typeface="Arial Greek"/>
                        </a:rPr>
                        <a:t>ΓΥΝΑΙΚΕΣ ΜΕ ΑΝΙΚΑΝΑ ΠΑΙΔΙΑ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600" b="1" i="0" u="none" strike="noStrike" dirty="0">
                          <a:latin typeface="Arial Greek"/>
                        </a:rPr>
                        <a:t>20/55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fontAlgn="b"/>
                      <a:r>
                        <a:rPr lang="el-GR" sz="1600" b="1" i="0" u="none" strike="noStrike" dirty="0">
                          <a:latin typeface="Arial Greek"/>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900" b="1" i="0" u="none" strike="noStrike" dirty="0">
                          <a:latin typeface="Arial Greek"/>
                        </a:rPr>
                        <a:t>Αν  +  </a:t>
                      </a:r>
                      <a:r>
                        <a:rPr lang="el-GR" sz="900" b="1" i="0" u="none" strike="noStrike" dirty="0" err="1">
                          <a:latin typeface="Arial Greek"/>
                        </a:rPr>
                        <a:t>Γυν</a:t>
                      </a:r>
                      <a:endParaRPr lang="el-GR" sz="900" b="1" i="0" u="none" strike="noStrike" dirty="0">
                        <a:latin typeface="Arial Greek"/>
                      </a:endParaRPr>
                    </a:p>
                  </a:txBody>
                  <a:tcPr marL="0" marR="0" marT="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502">
                <a:tc rowSpan="3">
                  <a:txBody>
                    <a:bodyPr/>
                    <a:lstStyle/>
                    <a:p>
                      <a:pPr algn="ctr" fontAlgn="b"/>
                      <a:r>
                        <a:rPr lang="el-GR" sz="1400" b="1" i="0" u="none" strike="noStrike" dirty="0">
                          <a:latin typeface="Arial Greek"/>
                        </a:rPr>
                        <a:t>ΓΥΝΑΙΚΕΣ ΜΕ ΤΡΙΑ (3) ΠΑΙΔΙΑ ΚΑΙ ΑΝΩ</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600" b="1" i="0" u="none" strike="noStrike">
                          <a:latin typeface="Arial Greek"/>
                        </a:rPr>
                        <a:t>20/56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rowSpan="3">
                  <a:txBody>
                    <a:bodyPr/>
                    <a:lstStyle/>
                    <a:p>
                      <a:pPr algn="ctr" fontAlgn="b"/>
                      <a:r>
                        <a:rPr lang="el-GR" sz="1600" b="1" i="0" u="none" strike="noStrike" dirty="0">
                          <a:latin typeface="Arial Greek"/>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l-GR" sz="700" b="0" i="0" u="none" strike="noStrike">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3">
                  <a:txBody>
                    <a:bodyPr/>
                    <a:lstStyle/>
                    <a:p>
                      <a:pPr algn="ctr" fontAlgn="b"/>
                      <a:r>
                        <a:rPr lang="el-GR" sz="1600" b="1" i="0" u="none" strike="noStrike" dirty="0">
                          <a:latin typeface="Arial Greek"/>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l-GR" sz="1600" b="1" i="0" u="none" strike="noStrike" dirty="0">
                          <a:latin typeface="Arial Greek"/>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502">
                <a:tc vMerge="1">
                  <a:txBody>
                    <a:bodyPr/>
                    <a:lstStyle/>
                    <a:p>
                      <a:endParaRPr lang="el-GR"/>
                    </a:p>
                  </a:txBody>
                  <a:tcPr/>
                </a:tc>
                <a:tc gridSpan="2">
                  <a:txBody>
                    <a:bodyPr/>
                    <a:lstStyle/>
                    <a:p>
                      <a:pPr algn="ctr" fontAlgn="b"/>
                      <a:r>
                        <a:rPr lang="el-GR" sz="1600" b="1" i="0" u="none" strike="noStrike" dirty="0">
                          <a:latin typeface="Arial Greek"/>
                        </a:rPr>
                        <a:t>20/53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vMerge="1">
                  <a:txBody>
                    <a:bodyPr/>
                    <a:lstStyle/>
                    <a:p>
                      <a:endParaRPr lang="el-GR"/>
                    </a:p>
                  </a:txBody>
                  <a:tcPr/>
                </a:tc>
                <a:tc>
                  <a:txBody>
                    <a:bodyPr/>
                    <a:lstStyle/>
                    <a:p>
                      <a:pPr algn="l" fontAlgn="b"/>
                      <a:endParaRPr lang="el-GR" sz="700" b="0"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l-GR"/>
                    </a:p>
                  </a:txBody>
                  <a:tcPr/>
                </a:tc>
                <a:tc vMerge="1">
                  <a:txBody>
                    <a:bodyPr/>
                    <a:lstStyle/>
                    <a:p>
                      <a:endParaRPr lang="el-GR"/>
                    </a:p>
                  </a:txBody>
                  <a:tcPr/>
                </a:tc>
              </a:tr>
              <a:tr h="237691">
                <a:tc vMerge="1">
                  <a:txBody>
                    <a:bodyPr/>
                    <a:lstStyle/>
                    <a:p>
                      <a:endParaRPr lang="el-GR"/>
                    </a:p>
                  </a:txBody>
                  <a:tcPr/>
                </a:tc>
                <a:tc gridSpan="2">
                  <a:txBody>
                    <a:bodyPr/>
                    <a:lstStyle/>
                    <a:p>
                      <a:pPr algn="ctr" fontAlgn="b"/>
                      <a:r>
                        <a:rPr lang="el-GR" sz="1600" b="1" i="0" u="none" strike="noStrike" dirty="0">
                          <a:latin typeface="Arial Greek"/>
                        </a:rPr>
                        <a:t> 20/50   (5&gt;)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vMerge="1">
                  <a:txBody>
                    <a:bodyPr/>
                    <a:lstStyle/>
                    <a:p>
                      <a:endParaRPr lang="el-GR"/>
                    </a:p>
                  </a:txBody>
                  <a:tcPr/>
                </a:tc>
                <a:tc>
                  <a:txBody>
                    <a:bodyPr/>
                    <a:lstStyle/>
                    <a:p>
                      <a:pPr algn="l" fontAlgn="b"/>
                      <a:endParaRPr lang="el-GR" sz="700" b="0" i="0" u="none" strike="noStrike" dirty="0">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l-GR"/>
                    </a:p>
                  </a:txBody>
                  <a:tcPr/>
                </a:tc>
                <a:tc vMerge="1">
                  <a:txBody>
                    <a:bodyPr/>
                    <a:lstStyle/>
                    <a:p>
                      <a:endParaRPr lang="el-GR"/>
                    </a:p>
                  </a:txBody>
                  <a:tcPr/>
                </a:tc>
              </a:tr>
              <a:tr h="483002">
                <a:tc rowSpan="2">
                  <a:txBody>
                    <a:bodyPr/>
                    <a:lstStyle/>
                    <a:p>
                      <a:pPr algn="ctr" fontAlgn="b"/>
                      <a:r>
                        <a:rPr lang="el-GR" sz="1400" b="1" i="1" u="none" strike="noStrike" dirty="0">
                          <a:latin typeface="Arial"/>
                        </a:rPr>
                        <a:t>ΑΝΔΡΕΣ ΚΑΙ ΓΥΝΑΙΚΕΣ</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a:latin typeface="Arial Greek"/>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a:latin typeface="Arial Greek"/>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l-GR" sz="1600" b="1" i="0" u="none" strike="noStrike" dirty="0">
                          <a:latin typeface="Arial Greek"/>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l-GR" sz="700" b="0" i="0" u="none" strike="noStrike">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l-GR" sz="1600" b="1" i="0" u="none" strike="noStrike" dirty="0">
                          <a:latin typeface="Arial Greek"/>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  67  ή</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69">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l" fontAlgn="b"/>
                      <a:endParaRPr lang="el-GR" sz="700" b="0" i="0" u="none" strike="noStrike">
                        <a:latin typeface="Arial Greek"/>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l-GR" sz="1600" b="1" i="0" u="none" strike="noStrike">
                          <a:latin typeface="Arial Greek"/>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1" i="0" u="none" strike="noStrike" dirty="0">
                          <a:latin typeface="Arial Greek"/>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ChangeArrowheads="1"/>
          </p:cNvSpPr>
          <p:nvPr/>
        </p:nvSpPr>
        <p:spPr bwMode="auto">
          <a:xfrm>
            <a:off x="1042988" y="417513"/>
            <a:ext cx="7200900" cy="6188075"/>
          </a:xfrm>
          <a:prstGeom prst="rect">
            <a:avLst/>
          </a:prstGeom>
          <a:noFill/>
          <a:ln w="9525">
            <a:noFill/>
            <a:miter lim="800000"/>
            <a:headEnd/>
            <a:tailEnd/>
          </a:ln>
        </p:spPr>
        <p:txBody>
          <a:bodyPr anchor="ctr">
            <a:spAutoFit/>
          </a:bodyPr>
          <a:lstStyle/>
          <a:p>
            <a:pPr marL="457200" indent="-457200" algn="ctr" eaLnBrk="1" hangingPunct="1">
              <a:tabLst>
                <a:tab pos="733425" algn="l"/>
              </a:tabLst>
            </a:pPr>
            <a:r>
              <a:rPr lang="en-US" sz="2000">
                <a:latin typeface="Times New Roman" pitchFamily="18" charset="0"/>
                <a:cs typeface="Times New Roman" pitchFamily="18" charset="0"/>
              </a:rPr>
              <a:t>ΑΝΑΓΝΩΡΙΖΟΜΕΝΕΣ ΥΠΗΡΕΣΙΕΣ</a:t>
            </a:r>
            <a:endParaRPr lang="el-GR" sz="2000">
              <a:latin typeface="Times New Roman" pitchFamily="18" charset="0"/>
            </a:endParaRPr>
          </a:p>
          <a:p>
            <a:pPr marL="457200" indent="-457200" algn="ctr" eaLnBrk="1" hangingPunct="1">
              <a:tabLst>
                <a:tab pos="733425" algn="l"/>
              </a:tabLst>
            </a:pPr>
            <a:endParaRPr lang="en-US" sz="2000">
              <a:latin typeface="Times New Roman" pitchFamily="18" charset="0"/>
            </a:endParaRPr>
          </a:p>
          <a:p>
            <a:pPr marL="457200" indent="-457200">
              <a:buFontTx/>
              <a:buAutoNum type="arabicPeriod"/>
              <a:tabLst>
                <a:tab pos="733425" algn="l"/>
              </a:tabLst>
            </a:pPr>
            <a:r>
              <a:rPr lang="en-US" sz="2000" b="1">
                <a:latin typeface="Times New Roman" pitchFamily="18" charset="0"/>
                <a:cs typeface="Times New Roman" pitchFamily="18" charset="0"/>
              </a:rPr>
              <a:t>Χρόνος στρατιωτικής θητείας</a:t>
            </a:r>
            <a:endParaRPr lang="el-GR" sz="2000" b="1">
              <a:latin typeface="Times New Roman" pitchFamily="18" charset="0"/>
            </a:endParaRPr>
          </a:p>
          <a:p>
            <a:pPr marL="457200" indent="-457200">
              <a:buFontTx/>
              <a:buAutoNum type="arabicPeriod"/>
              <a:tabLst>
                <a:tab pos="733425" algn="l"/>
              </a:tabLst>
            </a:pPr>
            <a:endParaRPr lang="el-GR" sz="2000" b="1">
              <a:latin typeface="Times New Roman" pitchFamily="18" charset="0"/>
            </a:endParaRPr>
          </a:p>
          <a:p>
            <a:pPr marL="457200" indent="-457200">
              <a:buFontTx/>
              <a:buAutoNum type="arabicPeriod" startAt="2"/>
              <a:tabLst>
                <a:tab pos="733425" algn="l"/>
              </a:tabLst>
            </a:pPr>
            <a:r>
              <a:rPr lang="en-US" sz="2000" b="1">
                <a:latin typeface="Times New Roman" pitchFamily="18" charset="0"/>
                <a:cs typeface="Times New Roman" pitchFamily="18" charset="0"/>
              </a:rPr>
              <a:t>Χρόνος άδειας άνευ αποδοχών για ανατροφή παιδιού</a:t>
            </a:r>
            <a:endParaRPr lang="el-GR" sz="2000" b="1">
              <a:latin typeface="Times New Roman" pitchFamily="18" charset="0"/>
            </a:endParaRPr>
          </a:p>
          <a:p>
            <a:pPr marL="457200" indent="-457200">
              <a:buFontTx/>
              <a:buAutoNum type="arabicPeriod" startAt="2"/>
              <a:tabLst>
                <a:tab pos="733425" algn="l"/>
              </a:tabLst>
            </a:pPr>
            <a:endParaRPr lang="en-US" sz="2000" b="1">
              <a:latin typeface="Times New Roman" pitchFamily="18" charset="0"/>
            </a:endParaRPr>
          </a:p>
          <a:p>
            <a:pPr marL="457200" indent="-457200">
              <a:buFontTx/>
              <a:buAutoNum type="arabicPeriod" startAt="3"/>
              <a:tabLst>
                <a:tab pos="733425" algn="l"/>
              </a:tabLst>
            </a:pPr>
            <a:r>
              <a:rPr lang="en-US" sz="2000" b="1">
                <a:latin typeface="Times New Roman" pitchFamily="18" charset="0"/>
                <a:cs typeface="Times New Roman" pitchFamily="18" charset="0"/>
              </a:rPr>
              <a:t>Χρόνος σπουδών  (από 12έτη υπηρεσίας και άνω)</a:t>
            </a:r>
            <a:endParaRPr lang="el-GR" sz="2000" b="1">
              <a:latin typeface="Times New Roman" pitchFamily="18" charset="0"/>
              <a:cs typeface="Times New Roman" pitchFamily="18" charset="0"/>
            </a:endParaRPr>
          </a:p>
          <a:p>
            <a:pPr marL="457200" indent="-457200">
              <a:tabLst>
                <a:tab pos="733425" algn="l"/>
              </a:tabLst>
            </a:pPr>
            <a:endParaRPr lang="el-GR" sz="2000" b="1">
              <a:latin typeface="Times New Roman" pitchFamily="18" charset="0"/>
              <a:cs typeface="Times New Roman" pitchFamily="18" charset="0"/>
            </a:endParaRPr>
          </a:p>
          <a:p>
            <a:pPr marL="457200" indent="-457200">
              <a:tabLst>
                <a:tab pos="733425" algn="l"/>
              </a:tabLst>
            </a:pPr>
            <a:r>
              <a:rPr lang="el-GR" sz="2000" b="1">
                <a:latin typeface="Times New Roman" pitchFamily="18" charset="0"/>
              </a:rPr>
              <a:t>4.    Χρόνος εκπ/κής άδειας (2 ετών)</a:t>
            </a:r>
          </a:p>
          <a:p>
            <a:pPr marL="457200" indent="-457200">
              <a:buFontTx/>
              <a:buChar char="•"/>
              <a:tabLst>
                <a:tab pos="733425" algn="l"/>
              </a:tabLst>
            </a:pPr>
            <a:endParaRPr lang="en-US" sz="2000" b="1">
              <a:latin typeface="Times New Roman" pitchFamily="18" charset="0"/>
            </a:endParaRPr>
          </a:p>
          <a:p>
            <a:pPr marL="457200" indent="-457200" algn="ctr">
              <a:tabLst>
                <a:tab pos="733425" algn="l"/>
              </a:tabLst>
            </a:pPr>
            <a:r>
              <a:rPr lang="en-US" sz="2000" b="1">
                <a:latin typeface="Times New Roman" pitchFamily="18" charset="0"/>
                <a:cs typeface="Times New Roman" pitchFamily="18" charset="0"/>
              </a:rPr>
              <a:t>Συνολικός χρόνος που μπορεί να αναγνωριστεί</a:t>
            </a:r>
            <a:endParaRPr lang="el-GR" sz="2000" b="1">
              <a:latin typeface="Times New Roman" pitchFamily="18" charset="0"/>
            </a:endParaRPr>
          </a:p>
          <a:p>
            <a:pPr marL="457200" indent="-457200" algn="ctr">
              <a:tabLst>
                <a:tab pos="733425" algn="l"/>
              </a:tabLst>
            </a:pPr>
            <a:endParaRPr lang="en-US" sz="2000" b="1">
              <a:latin typeface="Times New Roman" pitchFamily="18" charset="0"/>
            </a:endParaRPr>
          </a:p>
          <a:p>
            <a:pPr marL="457200" indent="-457200">
              <a:tabLst>
                <a:tab pos="733425" algn="l"/>
              </a:tabLst>
            </a:pPr>
            <a:r>
              <a:rPr lang="en-US" sz="2000" b="1">
                <a:latin typeface="Times New Roman" pitchFamily="18" charset="0"/>
                <a:cs typeface="Times New Roman" pitchFamily="18" charset="0"/>
              </a:rPr>
              <a:t>4 έτη για όσους θεμελιώνουν συνταξιοδοτικό δικαίωμα το 2011</a:t>
            </a:r>
            <a:endParaRPr lang="en-US" sz="2000" b="1">
              <a:latin typeface="Times New Roman" pitchFamily="18" charset="0"/>
            </a:endParaRPr>
          </a:p>
          <a:p>
            <a:pPr marL="457200" indent="-457200">
              <a:tabLst>
                <a:tab pos="733425" algn="l"/>
              </a:tabLst>
            </a:pPr>
            <a:r>
              <a:rPr lang="en-US" sz="2000" b="1">
                <a:latin typeface="Times New Roman" pitchFamily="18" charset="0"/>
                <a:cs typeface="Times New Roman" pitchFamily="18" charset="0"/>
              </a:rPr>
              <a:t>5 έτη         »                         »                         »                     το 2012</a:t>
            </a:r>
            <a:endParaRPr lang="en-US" sz="2000" b="1">
              <a:latin typeface="Times New Roman" pitchFamily="18" charset="0"/>
            </a:endParaRPr>
          </a:p>
          <a:p>
            <a:pPr marL="457200" indent="-457200">
              <a:tabLst>
                <a:tab pos="733425" algn="l"/>
              </a:tabLst>
            </a:pPr>
            <a:r>
              <a:rPr lang="en-US" sz="2000" b="1">
                <a:latin typeface="Times New Roman" pitchFamily="18" charset="0"/>
                <a:cs typeface="Times New Roman" pitchFamily="18" charset="0"/>
              </a:rPr>
              <a:t>6 έτη         »                         »                         »                     το 2013</a:t>
            </a:r>
            <a:endParaRPr lang="en-US" sz="2000" b="1">
              <a:latin typeface="Times New Roman" pitchFamily="18" charset="0"/>
            </a:endParaRPr>
          </a:p>
          <a:p>
            <a:pPr marL="457200" indent="-457200">
              <a:tabLst>
                <a:tab pos="733425" algn="l"/>
              </a:tabLst>
            </a:pPr>
            <a:r>
              <a:rPr lang="en-US" sz="2000" b="1">
                <a:latin typeface="Times New Roman" pitchFamily="18" charset="0"/>
                <a:cs typeface="Times New Roman" pitchFamily="18" charset="0"/>
              </a:rPr>
              <a:t>7 έτη         »                         »                         »                     το 2014</a:t>
            </a:r>
            <a:endParaRPr lang="el-GR" sz="2000" b="1">
              <a:latin typeface="Times New Roman" pitchFamily="18" charset="0"/>
            </a:endParaRPr>
          </a:p>
          <a:p>
            <a:pPr marL="457200" indent="-457200">
              <a:tabLst>
                <a:tab pos="733425" algn="l"/>
              </a:tabLst>
            </a:pPr>
            <a:endParaRPr lang="en-US" sz="2000" b="1">
              <a:latin typeface="Times New Roman" pitchFamily="18" charset="0"/>
            </a:endParaRPr>
          </a:p>
          <a:p>
            <a:pPr marL="457200" indent="-457200">
              <a:tabLst>
                <a:tab pos="733425" algn="l"/>
              </a:tabLst>
            </a:pPr>
            <a:r>
              <a:rPr lang="el-GR" sz="2000" b="1">
                <a:latin typeface="Times New Roman" pitchFamily="18" charset="0"/>
                <a:cs typeface="Times New Roman" pitchFamily="18" charset="0"/>
              </a:rPr>
              <a:t> 5.</a:t>
            </a:r>
            <a:r>
              <a:rPr lang="en-US" sz="2000" b="1">
                <a:latin typeface="Times New Roman" pitchFamily="18" charset="0"/>
                <a:cs typeface="Times New Roman" pitchFamily="18" charset="0"/>
              </a:rPr>
              <a:t>  </a:t>
            </a:r>
            <a:r>
              <a:rPr lang="el-GR" sz="2000" b="1">
                <a:latin typeface="Times New Roman" pitchFamily="18" charset="0"/>
                <a:cs typeface="Times New Roman" pitchFamily="18" charset="0"/>
              </a:rPr>
              <a:t>   </a:t>
            </a:r>
            <a:r>
              <a:rPr lang="en-US" sz="2000" b="1">
                <a:latin typeface="Times New Roman" pitchFamily="18" charset="0"/>
                <a:cs typeface="Times New Roman" pitchFamily="18" charset="0"/>
              </a:rPr>
              <a:t> </a:t>
            </a:r>
            <a:r>
              <a:rPr lang="en-US" sz="2000" b="1">
                <a:solidFill>
                  <a:schemeClr val="accent2"/>
                </a:solidFill>
                <a:latin typeface="Times New Roman" pitchFamily="18" charset="0"/>
                <a:cs typeface="Times New Roman" pitchFamily="18" charset="0"/>
              </a:rPr>
              <a:t>Πλασματικός χρόνος παιδιών (1+2+2</a:t>
            </a:r>
            <a:r>
              <a:rPr lang="el-GR" sz="2000" b="1">
                <a:solidFill>
                  <a:schemeClr val="accent2"/>
                </a:solidFill>
                <a:latin typeface="Times New Roman" pitchFamily="18" charset="0"/>
                <a:cs typeface="Times New Roman" pitchFamily="18" charset="0"/>
              </a:rPr>
              <a:t>=5)</a:t>
            </a:r>
            <a:endParaRPr lang="en-US" sz="2000" b="1">
              <a:solidFill>
                <a:schemeClr val="accent2"/>
              </a:solidFill>
              <a:latin typeface="Times New Roman" pitchFamily="18" charset="0"/>
            </a:endParaRPr>
          </a:p>
          <a:p>
            <a:pPr marL="457200" indent="-457200">
              <a:tabLst>
                <a:tab pos="733425" algn="l"/>
              </a:tabLst>
            </a:pPr>
            <a:r>
              <a:rPr lang="en-US" sz="2000" b="1">
                <a:solidFill>
                  <a:schemeClr val="accent2"/>
                </a:solidFill>
                <a:latin typeface="Times New Roman" pitchFamily="18" charset="0"/>
                <a:cs typeface="Times New Roman" pitchFamily="18" charset="0"/>
              </a:rPr>
              <a:t> </a:t>
            </a:r>
            <a:r>
              <a:rPr lang="el-GR" sz="2000" b="1">
                <a:solidFill>
                  <a:schemeClr val="accent2"/>
                </a:solidFill>
                <a:latin typeface="Times New Roman" pitchFamily="18" charset="0"/>
              </a:rPr>
              <a:t>        </a:t>
            </a:r>
            <a:r>
              <a:rPr lang="en-US" sz="2000" b="1">
                <a:solidFill>
                  <a:schemeClr val="accent2"/>
                </a:solidFill>
                <a:latin typeface="Times New Roman" pitchFamily="18" charset="0"/>
                <a:cs typeface="Times New Roman" pitchFamily="18" charset="0"/>
              </a:rPr>
              <a:t>( από 15 έτη </a:t>
            </a:r>
            <a:r>
              <a:rPr lang="el-GR" sz="2000" b="1">
                <a:solidFill>
                  <a:schemeClr val="accent2"/>
                </a:solidFill>
                <a:latin typeface="Times New Roman" pitchFamily="18" charset="0"/>
                <a:cs typeface="Times New Roman" pitchFamily="18" charset="0"/>
              </a:rPr>
              <a:t>πραγματικής</a:t>
            </a:r>
            <a:r>
              <a:rPr lang="en-US" sz="2000" b="1">
                <a:solidFill>
                  <a:schemeClr val="accent2"/>
                </a:solidFill>
                <a:latin typeface="Times New Roman" pitchFamily="18" charset="0"/>
                <a:cs typeface="Times New Roman" pitchFamily="18" charset="0"/>
              </a:rPr>
              <a:t> υπηρεσίας και άνω )</a:t>
            </a:r>
            <a:endParaRPr lang="en-US" sz="2000" b="1">
              <a:solidFill>
                <a:schemeClr val="accent2"/>
              </a:solidFill>
              <a:latin typeface="Times New Roman" pitchFamily="18" charset="0"/>
            </a:endParaRPr>
          </a:p>
          <a:p>
            <a:pPr marL="457200" indent="-457200">
              <a:tabLst>
                <a:tab pos="733425" algn="l"/>
              </a:tabLst>
            </a:pPr>
            <a:endParaRPr lang="en-US" sz="2000" b="1">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r>
              <a:rPr lang="el-GR" sz="2400" smtClean="0"/>
              <a:t>ΕΞΑΓΟΡΑ ΑΝΑΓΝΩΡΙΖΟΜΕΝΩΝ ΥΠΗΡΕΣΙΩΝ</a:t>
            </a:r>
          </a:p>
        </p:txBody>
      </p:sp>
      <p:sp>
        <p:nvSpPr>
          <p:cNvPr id="17411" name="2 - Θέση περιεχομένου"/>
          <p:cNvSpPr>
            <a:spLocks noGrp="1"/>
          </p:cNvSpPr>
          <p:nvPr>
            <p:ph idx="1"/>
          </p:nvPr>
        </p:nvSpPr>
        <p:spPr/>
        <p:txBody>
          <a:bodyPr/>
          <a:lstStyle/>
          <a:p>
            <a:pPr>
              <a:buFontTx/>
              <a:buNone/>
            </a:pPr>
            <a:r>
              <a:rPr lang="el-GR" smtClean="0"/>
              <a:t>  </a:t>
            </a:r>
            <a:endParaRPr lang="el-GR" sz="2400" smtClean="0"/>
          </a:p>
          <a:p>
            <a:pPr>
              <a:buFontTx/>
              <a:buNone/>
            </a:pPr>
            <a:r>
              <a:rPr lang="el-GR" sz="2400" b="1" smtClean="0"/>
              <a:t>Συντάξιμες αποδοχές  χ 6.67% χ μήνες αναγνώρισης</a:t>
            </a:r>
          </a:p>
          <a:p>
            <a:pPr>
              <a:buFontTx/>
              <a:buNone/>
            </a:pPr>
            <a:endParaRPr lang="el-GR" sz="2400" smtClean="0"/>
          </a:p>
          <a:p>
            <a:pPr>
              <a:buFontTx/>
              <a:buNone/>
            </a:pPr>
            <a:r>
              <a:rPr lang="el-GR" sz="2400" smtClean="0"/>
              <a:t>Στις συντάξιμες αποδοχές περιλαμβάνονται:</a:t>
            </a:r>
          </a:p>
          <a:p>
            <a:pPr>
              <a:buFontTx/>
              <a:buNone/>
            </a:pPr>
            <a:r>
              <a:rPr lang="el-GR" sz="2400" smtClean="0"/>
              <a:t>Βασικός μισθός στις 31-10-2011  , επίδομα των 140,80 € και το επίδομα θέσης ευθύνης  ( όσοι το λαμβάνουν)</a:t>
            </a:r>
            <a:endParaRPr lang="el-G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2268538" y="136525"/>
            <a:ext cx="4751387" cy="366713"/>
          </a:xfrm>
          <a:prstGeom prst="rect">
            <a:avLst/>
          </a:prstGeom>
          <a:noFill/>
          <a:ln w="9525">
            <a:noFill/>
            <a:miter lim="800000"/>
            <a:headEnd/>
            <a:tailEnd/>
          </a:ln>
        </p:spPr>
        <p:txBody>
          <a:bodyPr>
            <a:spAutoFit/>
          </a:bodyPr>
          <a:lstStyle/>
          <a:p>
            <a:r>
              <a:rPr lang="el-GR" sz="1800"/>
              <a:t>ΤΡΟΠΟΣ ΥΠΟΛΟΓΙΣΜΟΥ ΣΥΝΤΑΞΗΣ</a:t>
            </a:r>
          </a:p>
        </p:txBody>
      </p:sp>
      <p:sp>
        <p:nvSpPr>
          <p:cNvPr id="18435" name="Text Box 5"/>
          <p:cNvSpPr txBox="1">
            <a:spLocks noChangeArrowheads="1"/>
          </p:cNvSpPr>
          <p:nvPr/>
        </p:nvSpPr>
        <p:spPr bwMode="auto">
          <a:xfrm>
            <a:off x="1419225" y="549275"/>
            <a:ext cx="5961063" cy="366713"/>
          </a:xfrm>
          <a:prstGeom prst="rect">
            <a:avLst/>
          </a:prstGeom>
          <a:noFill/>
          <a:ln w="9525">
            <a:noFill/>
            <a:miter lim="800000"/>
            <a:headEnd/>
            <a:tailEnd/>
          </a:ln>
        </p:spPr>
        <p:txBody>
          <a:bodyPr>
            <a:spAutoFit/>
          </a:bodyPr>
          <a:lstStyle/>
          <a:p>
            <a:pPr>
              <a:spcBef>
                <a:spcPct val="50000"/>
              </a:spcBef>
            </a:pPr>
            <a:endParaRPr lang="el-GR" sz="1800"/>
          </a:p>
        </p:txBody>
      </p:sp>
      <p:sp>
        <p:nvSpPr>
          <p:cNvPr id="18436" name="Text Box 6"/>
          <p:cNvSpPr txBox="1">
            <a:spLocks noChangeArrowheads="1"/>
          </p:cNvSpPr>
          <p:nvPr/>
        </p:nvSpPr>
        <p:spPr bwMode="auto">
          <a:xfrm>
            <a:off x="519113" y="619125"/>
            <a:ext cx="4752975" cy="304800"/>
          </a:xfrm>
          <a:prstGeom prst="rect">
            <a:avLst/>
          </a:prstGeom>
          <a:noFill/>
          <a:ln w="9525">
            <a:noFill/>
            <a:miter lim="800000"/>
            <a:headEnd/>
            <a:tailEnd/>
          </a:ln>
        </p:spPr>
        <p:txBody>
          <a:bodyPr wrap="none">
            <a:spAutoFit/>
          </a:bodyPr>
          <a:lstStyle/>
          <a:p>
            <a:r>
              <a:rPr lang="el-GR" sz="1400" b="1"/>
              <a:t>Α)  Αυτοί που θεμελιώνουν δικαίωμα μέχρι 31-12-2010</a:t>
            </a:r>
          </a:p>
        </p:txBody>
      </p:sp>
      <p:sp>
        <p:nvSpPr>
          <p:cNvPr id="18437" name="Rectangle 9"/>
          <p:cNvSpPr>
            <a:spLocks noChangeArrowheads="1"/>
          </p:cNvSpPr>
          <p:nvPr/>
        </p:nvSpPr>
        <p:spPr bwMode="auto">
          <a:xfrm>
            <a:off x="827088" y="1341438"/>
            <a:ext cx="1368425" cy="503237"/>
          </a:xfrm>
          <a:prstGeom prst="rect">
            <a:avLst/>
          </a:prstGeom>
          <a:noFill/>
          <a:ln w="9525">
            <a:solidFill>
              <a:schemeClr val="tx1"/>
            </a:solidFill>
            <a:miter lim="800000"/>
            <a:headEnd/>
            <a:tailEnd/>
          </a:ln>
        </p:spPr>
        <p:txBody>
          <a:bodyPr wrap="none" anchor="ctr"/>
          <a:lstStyle/>
          <a:p>
            <a:endParaRPr lang="el-GR"/>
          </a:p>
        </p:txBody>
      </p:sp>
      <p:sp>
        <p:nvSpPr>
          <p:cNvPr id="18438" name="Text Box 10"/>
          <p:cNvSpPr txBox="1">
            <a:spLocks noChangeArrowheads="1"/>
          </p:cNvSpPr>
          <p:nvPr/>
        </p:nvSpPr>
        <p:spPr bwMode="auto">
          <a:xfrm>
            <a:off x="879475" y="1360488"/>
            <a:ext cx="1249363" cy="366712"/>
          </a:xfrm>
          <a:prstGeom prst="rect">
            <a:avLst/>
          </a:prstGeom>
          <a:noFill/>
          <a:ln w="9525">
            <a:noFill/>
            <a:miter lim="800000"/>
            <a:headEnd/>
            <a:tailEnd/>
          </a:ln>
        </p:spPr>
        <p:txBody>
          <a:bodyPr wrap="none">
            <a:spAutoFit/>
          </a:bodyPr>
          <a:lstStyle/>
          <a:p>
            <a:r>
              <a:rPr lang="el-GR" sz="1800"/>
              <a:t>ΣΥΝΤΑΞΗ</a:t>
            </a:r>
          </a:p>
        </p:txBody>
      </p:sp>
      <p:sp>
        <p:nvSpPr>
          <p:cNvPr id="18439" name="Rectangle 11"/>
          <p:cNvSpPr>
            <a:spLocks noChangeArrowheads="1"/>
          </p:cNvSpPr>
          <p:nvPr/>
        </p:nvSpPr>
        <p:spPr bwMode="auto">
          <a:xfrm>
            <a:off x="2627313" y="1341438"/>
            <a:ext cx="1871662" cy="647700"/>
          </a:xfrm>
          <a:prstGeom prst="rect">
            <a:avLst/>
          </a:prstGeom>
          <a:noFill/>
          <a:ln w="9525">
            <a:solidFill>
              <a:schemeClr val="tx1"/>
            </a:solidFill>
            <a:miter lim="800000"/>
            <a:headEnd/>
            <a:tailEnd/>
          </a:ln>
        </p:spPr>
        <p:txBody>
          <a:bodyPr wrap="none" anchor="ctr"/>
          <a:lstStyle/>
          <a:p>
            <a:endParaRPr lang="el-GR"/>
          </a:p>
        </p:txBody>
      </p:sp>
      <p:sp>
        <p:nvSpPr>
          <p:cNvPr id="18440" name="Rectangle 12"/>
          <p:cNvSpPr>
            <a:spLocks noChangeArrowheads="1"/>
          </p:cNvSpPr>
          <p:nvPr/>
        </p:nvSpPr>
        <p:spPr bwMode="auto">
          <a:xfrm>
            <a:off x="4859338" y="1341438"/>
            <a:ext cx="2447925" cy="647700"/>
          </a:xfrm>
          <a:prstGeom prst="rect">
            <a:avLst/>
          </a:prstGeom>
          <a:noFill/>
          <a:ln w="9525">
            <a:solidFill>
              <a:schemeClr val="tx1"/>
            </a:solidFill>
            <a:miter lim="800000"/>
            <a:headEnd/>
            <a:tailEnd/>
          </a:ln>
        </p:spPr>
        <p:txBody>
          <a:bodyPr wrap="none" anchor="ctr"/>
          <a:lstStyle/>
          <a:p>
            <a:endParaRPr lang="el-GR"/>
          </a:p>
        </p:txBody>
      </p:sp>
      <p:sp>
        <p:nvSpPr>
          <p:cNvPr id="18441" name="Text Box 13"/>
          <p:cNvSpPr txBox="1">
            <a:spLocks noChangeArrowheads="1"/>
          </p:cNvSpPr>
          <p:nvPr/>
        </p:nvSpPr>
        <p:spPr bwMode="auto">
          <a:xfrm>
            <a:off x="2608263" y="1360488"/>
            <a:ext cx="1846262" cy="366712"/>
          </a:xfrm>
          <a:prstGeom prst="rect">
            <a:avLst/>
          </a:prstGeom>
          <a:noFill/>
          <a:ln w="9525">
            <a:noFill/>
            <a:miter lim="800000"/>
            <a:headEnd/>
            <a:tailEnd/>
          </a:ln>
        </p:spPr>
        <p:txBody>
          <a:bodyPr wrap="none">
            <a:spAutoFit/>
          </a:bodyPr>
          <a:lstStyle/>
          <a:p>
            <a:r>
              <a:rPr lang="el-GR" sz="1800"/>
              <a:t>80% συντ. αποδ</a:t>
            </a:r>
          </a:p>
        </p:txBody>
      </p:sp>
      <p:sp>
        <p:nvSpPr>
          <p:cNvPr id="18442" name="Rectangle 14"/>
          <p:cNvSpPr>
            <a:spLocks noChangeArrowheads="1"/>
          </p:cNvSpPr>
          <p:nvPr/>
        </p:nvSpPr>
        <p:spPr bwMode="auto">
          <a:xfrm>
            <a:off x="2627313" y="981075"/>
            <a:ext cx="1873250" cy="287338"/>
          </a:xfrm>
          <a:prstGeom prst="rect">
            <a:avLst/>
          </a:prstGeom>
          <a:noFill/>
          <a:ln w="9525">
            <a:solidFill>
              <a:schemeClr val="tx1"/>
            </a:solidFill>
            <a:miter lim="800000"/>
            <a:headEnd/>
            <a:tailEnd/>
          </a:ln>
        </p:spPr>
        <p:txBody>
          <a:bodyPr wrap="none" anchor="ctr"/>
          <a:lstStyle/>
          <a:p>
            <a:endParaRPr lang="el-GR"/>
          </a:p>
        </p:txBody>
      </p:sp>
      <p:sp>
        <p:nvSpPr>
          <p:cNvPr id="18443" name="Rectangle 15"/>
          <p:cNvSpPr>
            <a:spLocks noChangeArrowheads="1"/>
          </p:cNvSpPr>
          <p:nvPr/>
        </p:nvSpPr>
        <p:spPr bwMode="auto">
          <a:xfrm>
            <a:off x="4859338" y="908050"/>
            <a:ext cx="2376487" cy="360363"/>
          </a:xfrm>
          <a:prstGeom prst="rect">
            <a:avLst/>
          </a:prstGeom>
          <a:noFill/>
          <a:ln w="9525">
            <a:solidFill>
              <a:schemeClr val="tx1"/>
            </a:solidFill>
            <a:miter lim="800000"/>
            <a:headEnd/>
            <a:tailEnd/>
          </a:ln>
        </p:spPr>
        <p:txBody>
          <a:bodyPr wrap="none" anchor="ctr"/>
          <a:lstStyle/>
          <a:p>
            <a:endParaRPr lang="el-GR"/>
          </a:p>
        </p:txBody>
      </p:sp>
      <p:sp>
        <p:nvSpPr>
          <p:cNvPr id="18444" name="Text Box 16"/>
          <p:cNvSpPr txBox="1">
            <a:spLocks noChangeArrowheads="1"/>
          </p:cNvSpPr>
          <p:nvPr/>
        </p:nvSpPr>
        <p:spPr bwMode="auto">
          <a:xfrm>
            <a:off x="2247900" y="1360488"/>
            <a:ext cx="317500" cy="366712"/>
          </a:xfrm>
          <a:prstGeom prst="rect">
            <a:avLst/>
          </a:prstGeom>
          <a:noFill/>
          <a:ln w="9525">
            <a:noFill/>
            <a:miter lim="800000"/>
            <a:headEnd/>
            <a:tailEnd/>
          </a:ln>
        </p:spPr>
        <p:txBody>
          <a:bodyPr wrap="none">
            <a:spAutoFit/>
          </a:bodyPr>
          <a:lstStyle/>
          <a:p>
            <a:r>
              <a:rPr lang="el-GR" sz="1800"/>
              <a:t>=</a:t>
            </a:r>
          </a:p>
        </p:txBody>
      </p:sp>
      <p:sp>
        <p:nvSpPr>
          <p:cNvPr id="18445" name="Text Box 17"/>
          <p:cNvSpPr txBox="1">
            <a:spLocks noChangeArrowheads="1"/>
          </p:cNvSpPr>
          <p:nvPr/>
        </p:nvSpPr>
        <p:spPr bwMode="auto">
          <a:xfrm>
            <a:off x="4551363" y="1289050"/>
            <a:ext cx="317500" cy="366713"/>
          </a:xfrm>
          <a:prstGeom prst="rect">
            <a:avLst/>
          </a:prstGeom>
          <a:noFill/>
          <a:ln w="9525">
            <a:noFill/>
            <a:miter lim="800000"/>
            <a:headEnd/>
            <a:tailEnd/>
          </a:ln>
        </p:spPr>
        <p:txBody>
          <a:bodyPr wrap="none">
            <a:spAutoFit/>
          </a:bodyPr>
          <a:lstStyle/>
          <a:p>
            <a:r>
              <a:rPr lang="el-GR" sz="1800"/>
              <a:t>+</a:t>
            </a:r>
          </a:p>
        </p:txBody>
      </p:sp>
      <p:sp>
        <p:nvSpPr>
          <p:cNvPr id="18446" name="Text Box 18"/>
          <p:cNvSpPr txBox="1">
            <a:spLocks noChangeArrowheads="1"/>
          </p:cNvSpPr>
          <p:nvPr/>
        </p:nvSpPr>
        <p:spPr bwMode="auto">
          <a:xfrm>
            <a:off x="2679700" y="979488"/>
            <a:ext cx="1600200" cy="304800"/>
          </a:xfrm>
          <a:prstGeom prst="rect">
            <a:avLst/>
          </a:prstGeom>
          <a:noFill/>
          <a:ln w="9525">
            <a:noFill/>
            <a:miter lim="800000"/>
            <a:headEnd/>
            <a:tailEnd/>
          </a:ln>
        </p:spPr>
        <p:txBody>
          <a:bodyPr wrap="none">
            <a:spAutoFit/>
          </a:bodyPr>
          <a:lstStyle/>
          <a:p>
            <a:r>
              <a:rPr lang="el-GR" sz="1400"/>
              <a:t>Μέχρι 31-12-2007</a:t>
            </a:r>
          </a:p>
        </p:txBody>
      </p:sp>
      <p:sp>
        <p:nvSpPr>
          <p:cNvPr id="18447" name="Text Box 19"/>
          <p:cNvSpPr txBox="1">
            <a:spLocks noChangeArrowheads="1"/>
          </p:cNvSpPr>
          <p:nvPr/>
        </p:nvSpPr>
        <p:spPr bwMode="auto">
          <a:xfrm>
            <a:off x="4840288" y="908050"/>
            <a:ext cx="1724025" cy="517525"/>
          </a:xfrm>
          <a:prstGeom prst="rect">
            <a:avLst/>
          </a:prstGeom>
          <a:noFill/>
          <a:ln w="9525">
            <a:noFill/>
            <a:miter lim="800000"/>
            <a:headEnd/>
            <a:tailEnd/>
          </a:ln>
        </p:spPr>
        <p:txBody>
          <a:bodyPr wrap="none">
            <a:spAutoFit/>
          </a:bodyPr>
          <a:lstStyle/>
          <a:p>
            <a:r>
              <a:rPr lang="el-GR" sz="1400"/>
              <a:t>         Από 1-1-2008</a:t>
            </a:r>
          </a:p>
          <a:p>
            <a:endParaRPr lang="el-GR" sz="1400"/>
          </a:p>
        </p:txBody>
      </p:sp>
      <p:sp>
        <p:nvSpPr>
          <p:cNvPr id="18448" name="Text Box 20"/>
          <p:cNvSpPr txBox="1">
            <a:spLocks noChangeArrowheads="1"/>
          </p:cNvSpPr>
          <p:nvPr/>
        </p:nvSpPr>
        <p:spPr bwMode="auto">
          <a:xfrm>
            <a:off x="4911725" y="1360488"/>
            <a:ext cx="2195513" cy="641350"/>
          </a:xfrm>
          <a:prstGeom prst="rect">
            <a:avLst/>
          </a:prstGeom>
          <a:noFill/>
          <a:ln w="9525">
            <a:noFill/>
            <a:miter lim="800000"/>
            <a:headEnd/>
            <a:tailEnd/>
          </a:ln>
        </p:spPr>
        <p:txBody>
          <a:bodyPr wrap="none">
            <a:spAutoFit/>
          </a:bodyPr>
          <a:lstStyle/>
          <a:p>
            <a:r>
              <a:rPr lang="el-GR" sz="1800"/>
              <a:t>Μ.Ο συντ. αποδ    χ</a:t>
            </a:r>
          </a:p>
          <a:p>
            <a:r>
              <a:rPr lang="el-GR" sz="1800"/>
              <a:t>Ποσοστό αναπλ.</a:t>
            </a:r>
          </a:p>
        </p:txBody>
      </p:sp>
      <p:sp>
        <p:nvSpPr>
          <p:cNvPr id="18449" name="Text Box 21"/>
          <p:cNvSpPr txBox="1">
            <a:spLocks noChangeArrowheads="1"/>
          </p:cNvSpPr>
          <p:nvPr/>
        </p:nvSpPr>
        <p:spPr bwMode="auto">
          <a:xfrm>
            <a:off x="663575" y="2205038"/>
            <a:ext cx="6043613" cy="304800"/>
          </a:xfrm>
          <a:prstGeom prst="rect">
            <a:avLst/>
          </a:prstGeom>
          <a:noFill/>
          <a:ln w="9525">
            <a:noFill/>
            <a:miter lim="800000"/>
            <a:headEnd/>
            <a:tailEnd/>
          </a:ln>
        </p:spPr>
        <p:txBody>
          <a:bodyPr>
            <a:spAutoFit/>
          </a:bodyPr>
          <a:lstStyle/>
          <a:p>
            <a:r>
              <a:rPr lang="el-GR" sz="1400" b="1"/>
              <a:t>Β) Αυτοί που θεμελιώνουν δικαίωμα από 1-1-2011 έως και 31-12-2014</a:t>
            </a:r>
          </a:p>
        </p:txBody>
      </p:sp>
      <p:sp>
        <p:nvSpPr>
          <p:cNvPr id="18450" name="Rectangle 22"/>
          <p:cNvSpPr>
            <a:spLocks noChangeArrowheads="1"/>
          </p:cNvSpPr>
          <p:nvPr/>
        </p:nvSpPr>
        <p:spPr bwMode="auto">
          <a:xfrm>
            <a:off x="827088" y="2924175"/>
            <a:ext cx="1296987" cy="936625"/>
          </a:xfrm>
          <a:prstGeom prst="rect">
            <a:avLst/>
          </a:prstGeom>
          <a:noFill/>
          <a:ln w="9525">
            <a:solidFill>
              <a:schemeClr val="tx1"/>
            </a:solidFill>
            <a:miter lim="800000"/>
            <a:headEnd/>
            <a:tailEnd/>
          </a:ln>
        </p:spPr>
        <p:txBody>
          <a:bodyPr wrap="none" anchor="ctr"/>
          <a:lstStyle/>
          <a:p>
            <a:endParaRPr lang="el-GR"/>
          </a:p>
        </p:txBody>
      </p:sp>
      <p:sp>
        <p:nvSpPr>
          <p:cNvPr id="18451" name="Rectangle 23"/>
          <p:cNvSpPr>
            <a:spLocks noChangeArrowheads="1"/>
          </p:cNvSpPr>
          <p:nvPr/>
        </p:nvSpPr>
        <p:spPr bwMode="auto">
          <a:xfrm>
            <a:off x="2555875" y="3213100"/>
            <a:ext cx="1584325" cy="647700"/>
          </a:xfrm>
          <a:prstGeom prst="rect">
            <a:avLst/>
          </a:prstGeom>
          <a:noFill/>
          <a:ln w="9525">
            <a:solidFill>
              <a:schemeClr val="tx1"/>
            </a:solidFill>
            <a:miter lim="800000"/>
            <a:headEnd/>
            <a:tailEnd/>
          </a:ln>
        </p:spPr>
        <p:txBody>
          <a:bodyPr wrap="none" anchor="ctr"/>
          <a:lstStyle/>
          <a:p>
            <a:endParaRPr lang="el-GR"/>
          </a:p>
        </p:txBody>
      </p:sp>
      <p:sp>
        <p:nvSpPr>
          <p:cNvPr id="18452" name="Rectangle 24"/>
          <p:cNvSpPr>
            <a:spLocks noChangeArrowheads="1"/>
          </p:cNvSpPr>
          <p:nvPr/>
        </p:nvSpPr>
        <p:spPr bwMode="auto">
          <a:xfrm>
            <a:off x="2555875" y="2636838"/>
            <a:ext cx="1584325" cy="431800"/>
          </a:xfrm>
          <a:prstGeom prst="rect">
            <a:avLst/>
          </a:prstGeom>
          <a:noFill/>
          <a:ln w="9525">
            <a:solidFill>
              <a:schemeClr val="tx1"/>
            </a:solidFill>
            <a:miter lim="800000"/>
            <a:headEnd/>
            <a:tailEnd/>
          </a:ln>
        </p:spPr>
        <p:txBody>
          <a:bodyPr wrap="none" anchor="ctr"/>
          <a:lstStyle/>
          <a:p>
            <a:endParaRPr lang="el-GR"/>
          </a:p>
        </p:txBody>
      </p:sp>
      <p:sp>
        <p:nvSpPr>
          <p:cNvPr id="18453" name="Rectangle 25"/>
          <p:cNvSpPr>
            <a:spLocks noChangeArrowheads="1"/>
          </p:cNvSpPr>
          <p:nvPr/>
        </p:nvSpPr>
        <p:spPr bwMode="auto">
          <a:xfrm>
            <a:off x="4427538" y="3068638"/>
            <a:ext cx="1512887" cy="865187"/>
          </a:xfrm>
          <a:prstGeom prst="rect">
            <a:avLst/>
          </a:prstGeom>
          <a:noFill/>
          <a:ln w="9525">
            <a:solidFill>
              <a:schemeClr val="tx1"/>
            </a:solidFill>
            <a:miter lim="800000"/>
            <a:headEnd/>
            <a:tailEnd/>
          </a:ln>
        </p:spPr>
        <p:txBody>
          <a:bodyPr wrap="none" anchor="ctr"/>
          <a:lstStyle/>
          <a:p>
            <a:endParaRPr lang="el-GR"/>
          </a:p>
        </p:txBody>
      </p:sp>
      <p:sp>
        <p:nvSpPr>
          <p:cNvPr id="18454" name="Rectangle 26"/>
          <p:cNvSpPr>
            <a:spLocks noChangeArrowheads="1"/>
          </p:cNvSpPr>
          <p:nvPr/>
        </p:nvSpPr>
        <p:spPr bwMode="auto">
          <a:xfrm>
            <a:off x="4427538" y="2636838"/>
            <a:ext cx="1512887" cy="576262"/>
          </a:xfrm>
          <a:prstGeom prst="rect">
            <a:avLst/>
          </a:prstGeom>
          <a:noFill/>
          <a:ln w="9525">
            <a:solidFill>
              <a:schemeClr val="tx1"/>
            </a:solidFill>
            <a:miter lim="800000"/>
            <a:headEnd/>
            <a:tailEnd/>
          </a:ln>
        </p:spPr>
        <p:txBody>
          <a:bodyPr wrap="none" anchor="ctr"/>
          <a:lstStyle/>
          <a:p>
            <a:endParaRPr lang="el-GR"/>
          </a:p>
        </p:txBody>
      </p:sp>
      <p:sp>
        <p:nvSpPr>
          <p:cNvPr id="18455" name="Rectangle 27"/>
          <p:cNvSpPr>
            <a:spLocks noChangeArrowheads="1"/>
          </p:cNvSpPr>
          <p:nvPr/>
        </p:nvSpPr>
        <p:spPr bwMode="auto">
          <a:xfrm>
            <a:off x="6156325" y="3284538"/>
            <a:ext cx="1728788" cy="649287"/>
          </a:xfrm>
          <a:prstGeom prst="rect">
            <a:avLst/>
          </a:prstGeom>
          <a:noFill/>
          <a:ln w="9525">
            <a:solidFill>
              <a:schemeClr val="tx1"/>
            </a:solidFill>
            <a:miter lim="800000"/>
            <a:headEnd/>
            <a:tailEnd/>
          </a:ln>
        </p:spPr>
        <p:txBody>
          <a:bodyPr wrap="none" anchor="ctr"/>
          <a:lstStyle/>
          <a:p>
            <a:endParaRPr lang="el-GR"/>
          </a:p>
        </p:txBody>
      </p:sp>
      <p:sp>
        <p:nvSpPr>
          <p:cNvPr id="18456" name="Rectangle 28"/>
          <p:cNvSpPr>
            <a:spLocks noChangeArrowheads="1"/>
          </p:cNvSpPr>
          <p:nvPr/>
        </p:nvSpPr>
        <p:spPr bwMode="auto">
          <a:xfrm>
            <a:off x="6156325" y="2636838"/>
            <a:ext cx="1728788" cy="431800"/>
          </a:xfrm>
          <a:prstGeom prst="rect">
            <a:avLst/>
          </a:prstGeom>
          <a:noFill/>
          <a:ln w="9525">
            <a:solidFill>
              <a:schemeClr val="tx1"/>
            </a:solidFill>
            <a:miter lim="800000"/>
            <a:headEnd/>
            <a:tailEnd/>
          </a:ln>
        </p:spPr>
        <p:txBody>
          <a:bodyPr wrap="none" anchor="ctr"/>
          <a:lstStyle/>
          <a:p>
            <a:endParaRPr lang="el-GR"/>
          </a:p>
        </p:txBody>
      </p:sp>
      <p:sp>
        <p:nvSpPr>
          <p:cNvPr id="18457" name="Text Box 29"/>
          <p:cNvSpPr txBox="1">
            <a:spLocks noChangeArrowheads="1"/>
          </p:cNvSpPr>
          <p:nvPr/>
        </p:nvSpPr>
        <p:spPr bwMode="auto">
          <a:xfrm>
            <a:off x="879475" y="2997200"/>
            <a:ext cx="1249363" cy="641350"/>
          </a:xfrm>
          <a:prstGeom prst="rect">
            <a:avLst/>
          </a:prstGeom>
          <a:noFill/>
          <a:ln w="9525">
            <a:noFill/>
            <a:miter lim="800000"/>
            <a:headEnd/>
            <a:tailEnd/>
          </a:ln>
        </p:spPr>
        <p:txBody>
          <a:bodyPr>
            <a:spAutoFit/>
          </a:bodyPr>
          <a:lstStyle/>
          <a:p>
            <a:endParaRPr lang="el-GR" sz="1800"/>
          </a:p>
          <a:p>
            <a:r>
              <a:rPr lang="el-GR" sz="1800"/>
              <a:t>ΣΥΝΤΑΞΗ</a:t>
            </a:r>
          </a:p>
        </p:txBody>
      </p:sp>
      <p:sp>
        <p:nvSpPr>
          <p:cNvPr id="18458" name="Text Box 30"/>
          <p:cNvSpPr txBox="1">
            <a:spLocks noChangeArrowheads="1"/>
          </p:cNvSpPr>
          <p:nvPr/>
        </p:nvSpPr>
        <p:spPr bwMode="auto">
          <a:xfrm>
            <a:off x="2176463" y="3160713"/>
            <a:ext cx="317500" cy="641350"/>
          </a:xfrm>
          <a:prstGeom prst="rect">
            <a:avLst/>
          </a:prstGeom>
          <a:noFill/>
          <a:ln w="9525">
            <a:noFill/>
            <a:miter lim="800000"/>
            <a:headEnd/>
            <a:tailEnd/>
          </a:ln>
        </p:spPr>
        <p:txBody>
          <a:bodyPr wrap="none">
            <a:spAutoFit/>
          </a:bodyPr>
          <a:lstStyle/>
          <a:p>
            <a:endParaRPr lang="el-GR" sz="1800"/>
          </a:p>
          <a:p>
            <a:r>
              <a:rPr lang="el-GR" sz="1800"/>
              <a:t>=</a:t>
            </a:r>
          </a:p>
        </p:txBody>
      </p:sp>
      <p:sp>
        <p:nvSpPr>
          <p:cNvPr id="18459" name="Text Box 31"/>
          <p:cNvSpPr txBox="1">
            <a:spLocks noChangeArrowheads="1"/>
          </p:cNvSpPr>
          <p:nvPr/>
        </p:nvSpPr>
        <p:spPr bwMode="auto">
          <a:xfrm>
            <a:off x="2535238" y="2708275"/>
            <a:ext cx="1600200" cy="304800"/>
          </a:xfrm>
          <a:prstGeom prst="rect">
            <a:avLst/>
          </a:prstGeom>
          <a:noFill/>
          <a:ln w="9525">
            <a:noFill/>
            <a:miter lim="800000"/>
            <a:headEnd/>
            <a:tailEnd/>
          </a:ln>
        </p:spPr>
        <p:txBody>
          <a:bodyPr>
            <a:spAutoFit/>
          </a:bodyPr>
          <a:lstStyle/>
          <a:p>
            <a:r>
              <a:rPr lang="el-GR" sz="1400"/>
              <a:t>Μέχρι 31-12-2007</a:t>
            </a:r>
          </a:p>
        </p:txBody>
      </p:sp>
      <p:sp>
        <p:nvSpPr>
          <p:cNvPr id="18460" name="Text Box 32"/>
          <p:cNvSpPr txBox="1">
            <a:spLocks noChangeArrowheads="1"/>
          </p:cNvSpPr>
          <p:nvPr/>
        </p:nvSpPr>
        <p:spPr bwMode="auto">
          <a:xfrm>
            <a:off x="4427538" y="2565400"/>
            <a:ext cx="1501775" cy="517525"/>
          </a:xfrm>
          <a:prstGeom prst="rect">
            <a:avLst/>
          </a:prstGeom>
          <a:noFill/>
          <a:ln w="9525">
            <a:noFill/>
            <a:miter lim="800000"/>
            <a:headEnd/>
            <a:tailEnd/>
          </a:ln>
        </p:spPr>
        <p:txBody>
          <a:bodyPr>
            <a:spAutoFit/>
          </a:bodyPr>
          <a:lstStyle/>
          <a:p>
            <a:r>
              <a:rPr lang="el-GR" sz="1400"/>
              <a:t>Από 1-1-2008</a:t>
            </a:r>
          </a:p>
          <a:p>
            <a:r>
              <a:rPr lang="el-GR" sz="1400"/>
              <a:t>Έως 31-12-2012</a:t>
            </a:r>
          </a:p>
        </p:txBody>
      </p:sp>
      <p:sp>
        <p:nvSpPr>
          <p:cNvPr id="18461" name="Text Box 33"/>
          <p:cNvSpPr txBox="1">
            <a:spLocks noChangeArrowheads="1"/>
          </p:cNvSpPr>
          <p:nvPr/>
        </p:nvSpPr>
        <p:spPr bwMode="auto">
          <a:xfrm>
            <a:off x="2535238" y="3284538"/>
            <a:ext cx="1655762" cy="366712"/>
          </a:xfrm>
          <a:prstGeom prst="rect">
            <a:avLst/>
          </a:prstGeom>
          <a:noFill/>
          <a:ln w="9525">
            <a:noFill/>
            <a:miter lim="800000"/>
            <a:headEnd/>
            <a:tailEnd/>
          </a:ln>
        </p:spPr>
        <p:txBody>
          <a:bodyPr>
            <a:spAutoFit/>
          </a:bodyPr>
          <a:lstStyle/>
          <a:p>
            <a:r>
              <a:rPr lang="el-GR" sz="1800"/>
              <a:t>80% συντ. απ.</a:t>
            </a:r>
          </a:p>
        </p:txBody>
      </p:sp>
      <p:sp>
        <p:nvSpPr>
          <p:cNvPr id="18462" name="Text Box 34"/>
          <p:cNvSpPr txBox="1">
            <a:spLocks noChangeArrowheads="1"/>
          </p:cNvSpPr>
          <p:nvPr/>
        </p:nvSpPr>
        <p:spPr bwMode="auto">
          <a:xfrm>
            <a:off x="4408488" y="3284538"/>
            <a:ext cx="1389062" cy="641350"/>
          </a:xfrm>
          <a:prstGeom prst="rect">
            <a:avLst/>
          </a:prstGeom>
          <a:noFill/>
          <a:ln w="9525">
            <a:noFill/>
            <a:miter lim="800000"/>
            <a:headEnd/>
            <a:tailEnd/>
          </a:ln>
        </p:spPr>
        <p:txBody>
          <a:bodyPr>
            <a:spAutoFit/>
          </a:bodyPr>
          <a:lstStyle/>
          <a:p>
            <a:r>
              <a:rPr lang="el-GR" sz="1800"/>
              <a:t>75% Μ.Ο </a:t>
            </a:r>
          </a:p>
          <a:p>
            <a:r>
              <a:rPr lang="el-GR" sz="1800"/>
              <a:t>συντ. αποδ.</a:t>
            </a:r>
          </a:p>
        </p:txBody>
      </p:sp>
      <p:sp>
        <p:nvSpPr>
          <p:cNvPr id="18463" name="Text Box 35"/>
          <p:cNvSpPr txBox="1">
            <a:spLocks noChangeArrowheads="1"/>
          </p:cNvSpPr>
          <p:nvPr/>
        </p:nvSpPr>
        <p:spPr bwMode="auto">
          <a:xfrm>
            <a:off x="6135688" y="2708275"/>
            <a:ext cx="1263650" cy="304800"/>
          </a:xfrm>
          <a:prstGeom prst="rect">
            <a:avLst/>
          </a:prstGeom>
          <a:noFill/>
          <a:ln w="9525">
            <a:noFill/>
            <a:miter lim="800000"/>
            <a:headEnd/>
            <a:tailEnd/>
          </a:ln>
        </p:spPr>
        <p:txBody>
          <a:bodyPr>
            <a:spAutoFit/>
          </a:bodyPr>
          <a:lstStyle/>
          <a:p>
            <a:r>
              <a:rPr lang="el-GR" sz="1400"/>
              <a:t>2013 και μετά</a:t>
            </a:r>
          </a:p>
        </p:txBody>
      </p:sp>
      <p:sp>
        <p:nvSpPr>
          <p:cNvPr id="18464" name="Text Box 36"/>
          <p:cNvSpPr txBox="1">
            <a:spLocks noChangeArrowheads="1"/>
          </p:cNvSpPr>
          <p:nvPr/>
        </p:nvSpPr>
        <p:spPr bwMode="auto">
          <a:xfrm>
            <a:off x="6135688" y="3284538"/>
            <a:ext cx="1744662" cy="366712"/>
          </a:xfrm>
          <a:prstGeom prst="rect">
            <a:avLst/>
          </a:prstGeom>
          <a:noFill/>
          <a:ln w="9525">
            <a:noFill/>
            <a:miter lim="800000"/>
            <a:headEnd/>
            <a:tailEnd/>
          </a:ln>
        </p:spPr>
        <p:txBody>
          <a:bodyPr>
            <a:spAutoFit/>
          </a:bodyPr>
          <a:lstStyle/>
          <a:p>
            <a:r>
              <a:rPr lang="el-GR" sz="1800"/>
              <a:t>ύψος μην. σύντ</a:t>
            </a:r>
          </a:p>
        </p:txBody>
      </p:sp>
      <p:sp>
        <p:nvSpPr>
          <p:cNvPr id="18465" name="Text Box 37"/>
          <p:cNvSpPr txBox="1">
            <a:spLocks noChangeArrowheads="1"/>
          </p:cNvSpPr>
          <p:nvPr/>
        </p:nvSpPr>
        <p:spPr bwMode="auto">
          <a:xfrm>
            <a:off x="6208713" y="3573463"/>
            <a:ext cx="901700" cy="366712"/>
          </a:xfrm>
          <a:prstGeom prst="rect">
            <a:avLst/>
          </a:prstGeom>
          <a:noFill/>
          <a:ln w="9525">
            <a:noFill/>
            <a:miter lim="800000"/>
            <a:headEnd/>
            <a:tailEnd/>
          </a:ln>
        </p:spPr>
        <p:txBody>
          <a:bodyPr>
            <a:spAutoFit/>
          </a:bodyPr>
          <a:lstStyle/>
          <a:p>
            <a:r>
              <a:rPr lang="el-GR" sz="1800"/>
              <a:t>   &lt; 2%</a:t>
            </a:r>
          </a:p>
        </p:txBody>
      </p:sp>
      <p:sp>
        <p:nvSpPr>
          <p:cNvPr id="18466" name="Text Box 38"/>
          <p:cNvSpPr txBox="1">
            <a:spLocks noChangeArrowheads="1"/>
          </p:cNvSpPr>
          <p:nvPr/>
        </p:nvSpPr>
        <p:spPr bwMode="auto">
          <a:xfrm>
            <a:off x="735013" y="4076700"/>
            <a:ext cx="5126037" cy="304800"/>
          </a:xfrm>
          <a:prstGeom prst="rect">
            <a:avLst/>
          </a:prstGeom>
          <a:noFill/>
          <a:ln w="9525">
            <a:noFill/>
            <a:miter lim="800000"/>
            <a:headEnd/>
            <a:tailEnd/>
          </a:ln>
        </p:spPr>
        <p:txBody>
          <a:bodyPr>
            <a:spAutoFit/>
          </a:bodyPr>
          <a:lstStyle/>
          <a:p>
            <a:r>
              <a:rPr lang="el-GR" sz="1400" b="1"/>
              <a:t>Γ) Αυτοί που θεμελιώνουν δικαίωμα από 1-1-2015 και μετά</a:t>
            </a:r>
          </a:p>
        </p:txBody>
      </p:sp>
      <p:sp>
        <p:nvSpPr>
          <p:cNvPr id="18467" name="Rectangle 39"/>
          <p:cNvSpPr>
            <a:spLocks noChangeArrowheads="1"/>
          </p:cNvSpPr>
          <p:nvPr/>
        </p:nvSpPr>
        <p:spPr bwMode="auto">
          <a:xfrm>
            <a:off x="3348038" y="4437063"/>
            <a:ext cx="2087562" cy="431800"/>
          </a:xfrm>
          <a:prstGeom prst="rect">
            <a:avLst/>
          </a:prstGeom>
          <a:noFill/>
          <a:ln w="9525">
            <a:solidFill>
              <a:schemeClr val="tx1"/>
            </a:solidFill>
            <a:miter lim="800000"/>
            <a:headEnd/>
            <a:tailEnd/>
          </a:ln>
        </p:spPr>
        <p:txBody>
          <a:bodyPr wrap="none" anchor="ctr"/>
          <a:lstStyle/>
          <a:p>
            <a:pPr algn="ctr"/>
            <a:r>
              <a:rPr lang="el-GR" sz="1800"/>
              <a:t>  </a:t>
            </a:r>
          </a:p>
        </p:txBody>
      </p:sp>
      <p:sp>
        <p:nvSpPr>
          <p:cNvPr id="18468" name="Text Box 41"/>
          <p:cNvSpPr txBox="1">
            <a:spLocks noChangeArrowheads="1"/>
          </p:cNvSpPr>
          <p:nvPr/>
        </p:nvSpPr>
        <p:spPr bwMode="auto">
          <a:xfrm>
            <a:off x="3400425" y="4508500"/>
            <a:ext cx="1503363" cy="366713"/>
          </a:xfrm>
          <a:prstGeom prst="rect">
            <a:avLst/>
          </a:prstGeom>
          <a:noFill/>
          <a:ln w="9525">
            <a:noFill/>
            <a:miter lim="800000"/>
            <a:headEnd/>
            <a:tailEnd/>
          </a:ln>
        </p:spPr>
        <p:txBody>
          <a:bodyPr>
            <a:spAutoFit/>
          </a:bodyPr>
          <a:lstStyle/>
          <a:p>
            <a:r>
              <a:rPr lang="el-GR" sz="1800"/>
              <a:t>    ΣΥΝΤΑΞΗ</a:t>
            </a:r>
          </a:p>
        </p:txBody>
      </p:sp>
      <p:sp>
        <p:nvSpPr>
          <p:cNvPr id="18469" name="Line 42"/>
          <p:cNvSpPr>
            <a:spLocks noChangeShapeType="1"/>
          </p:cNvSpPr>
          <p:nvPr/>
        </p:nvSpPr>
        <p:spPr bwMode="auto">
          <a:xfrm flipH="1">
            <a:off x="3779838" y="4868863"/>
            <a:ext cx="576262" cy="504825"/>
          </a:xfrm>
          <a:prstGeom prst="line">
            <a:avLst/>
          </a:prstGeom>
          <a:noFill/>
          <a:ln w="9525">
            <a:solidFill>
              <a:schemeClr val="tx1"/>
            </a:solidFill>
            <a:round/>
            <a:headEnd/>
            <a:tailEnd type="triangle" w="med" len="med"/>
          </a:ln>
        </p:spPr>
        <p:txBody>
          <a:bodyPr/>
          <a:lstStyle/>
          <a:p>
            <a:endParaRPr lang="el-GR"/>
          </a:p>
        </p:txBody>
      </p:sp>
      <p:sp>
        <p:nvSpPr>
          <p:cNvPr id="18470" name="Line 43"/>
          <p:cNvSpPr>
            <a:spLocks noChangeShapeType="1"/>
          </p:cNvSpPr>
          <p:nvPr/>
        </p:nvSpPr>
        <p:spPr bwMode="auto">
          <a:xfrm>
            <a:off x="4356100" y="4868863"/>
            <a:ext cx="576263" cy="504825"/>
          </a:xfrm>
          <a:prstGeom prst="line">
            <a:avLst/>
          </a:prstGeom>
          <a:noFill/>
          <a:ln w="9525">
            <a:solidFill>
              <a:schemeClr val="tx1"/>
            </a:solidFill>
            <a:round/>
            <a:headEnd/>
            <a:tailEnd type="triangle" w="med" len="med"/>
          </a:ln>
        </p:spPr>
        <p:txBody>
          <a:bodyPr/>
          <a:lstStyle/>
          <a:p>
            <a:endParaRPr lang="el-GR"/>
          </a:p>
        </p:txBody>
      </p:sp>
      <p:sp>
        <p:nvSpPr>
          <p:cNvPr id="18471" name="Text Box 44"/>
          <p:cNvSpPr txBox="1">
            <a:spLocks noChangeArrowheads="1"/>
          </p:cNvSpPr>
          <p:nvPr/>
        </p:nvSpPr>
        <p:spPr bwMode="auto">
          <a:xfrm>
            <a:off x="2751138" y="5321300"/>
            <a:ext cx="944562" cy="366713"/>
          </a:xfrm>
          <a:prstGeom prst="rect">
            <a:avLst/>
          </a:prstGeom>
          <a:noFill/>
          <a:ln w="9525">
            <a:noFill/>
            <a:miter lim="800000"/>
            <a:headEnd/>
            <a:tailEnd/>
          </a:ln>
        </p:spPr>
        <p:txBody>
          <a:bodyPr wrap="none">
            <a:spAutoFit/>
          </a:bodyPr>
          <a:lstStyle/>
          <a:p>
            <a:r>
              <a:rPr lang="el-GR" sz="1800"/>
              <a:t> βασική</a:t>
            </a:r>
          </a:p>
        </p:txBody>
      </p:sp>
      <p:sp>
        <p:nvSpPr>
          <p:cNvPr id="18472" name="Text Box 45"/>
          <p:cNvSpPr txBox="1">
            <a:spLocks noChangeArrowheads="1"/>
          </p:cNvSpPr>
          <p:nvPr/>
        </p:nvSpPr>
        <p:spPr bwMode="auto">
          <a:xfrm>
            <a:off x="4624388" y="5321300"/>
            <a:ext cx="1209675" cy="366713"/>
          </a:xfrm>
          <a:prstGeom prst="rect">
            <a:avLst/>
          </a:prstGeom>
          <a:noFill/>
          <a:ln w="9525">
            <a:noFill/>
            <a:miter lim="800000"/>
            <a:headEnd/>
            <a:tailEnd/>
          </a:ln>
        </p:spPr>
        <p:txBody>
          <a:bodyPr wrap="none">
            <a:spAutoFit/>
          </a:bodyPr>
          <a:lstStyle/>
          <a:p>
            <a:r>
              <a:rPr lang="el-GR" sz="1800"/>
              <a:t>αναλογική</a:t>
            </a:r>
          </a:p>
        </p:txBody>
      </p:sp>
      <p:sp>
        <p:nvSpPr>
          <p:cNvPr id="18473" name="Text Box 46"/>
          <p:cNvSpPr txBox="1">
            <a:spLocks noChangeArrowheads="1"/>
          </p:cNvSpPr>
          <p:nvPr/>
        </p:nvSpPr>
        <p:spPr bwMode="auto">
          <a:xfrm>
            <a:off x="2967038" y="5537200"/>
            <a:ext cx="908050" cy="366713"/>
          </a:xfrm>
          <a:prstGeom prst="rect">
            <a:avLst/>
          </a:prstGeom>
          <a:noFill/>
          <a:ln w="9525">
            <a:noFill/>
            <a:miter lim="800000"/>
            <a:headEnd/>
            <a:tailEnd/>
          </a:ln>
        </p:spPr>
        <p:txBody>
          <a:bodyPr wrap="none">
            <a:spAutoFit/>
          </a:bodyPr>
          <a:lstStyle/>
          <a:p>
            <a:r>
              <a:rPr lang="el-GR" sz="1800"/>
              <a:t>(360 €)</a:t>
            </a:r>
          </a:p>
        </p:txBody>
      </p:sp>
      <p:sp>
        <p:nvSpPr>
          <p:cNvPr id="18474" name="Line 47"/>
          <p:cNvSpPr>
            <a:spLocks noChangeShapeType="1"/>
          </p:cNvSpPr>
          <p:nvPr/>
        </p:nvSpPr>
        <p:spPr bwMode="auto">
          <a:xfrm flipH="1">
            <a:off x="4859338" y="5661025"/>
            <a:ext cx="288925" cy="433388"/>
          </a:xfrm>
          <a:prstGeom prst="line">
            <a:avLst/>
          </a:prstGeom>
          <a:noFill/>
          <a:ln w="9525">
            <a:solidFill>
              <a:schemeClr val="tx1"/>
            </a:solidFill>
            <a:round/>
            <a:headEnd/>
            <a:tailEnd type="triangle" w="med" len="med"/>
          </a:ln>
        </p:spPr>
        <p:txBody>
          <a:bodyPr/>
          <a:lstStyle/>
          <a:p>
            <a:endParaRPr lang="el-GR"/>
          </a:p>
        </p:txBody>
      </p:sp>
      <p:sp>
        <p:nvSpPr>
          <p:cNvPr id="18475" name="Line 48"/>
          <p:cNvSpPr>
            <a:spLocks noChangeShapeType="1"/>
          </p:cNvSpPr>
          <p:nvPr/>
        </p:nvSpPr>
        <p:spPr bwMode="auto">
          <a:xfrm>
            <a:off x="5219700" y="5661025"/>
            <a:ext cx="647700" cy="431800"/>
          </a:xfrm>
          <a:prstGeom prst="line">
            <a:avLst/>
          </a:prstGeom>
          <a:noFill/>
          <a:ln w="9525">
            <a:solidFill>
              <a:schemeClr val="tx1"/>
            </a:solidFill>
            <a:round/>
            <a:headEnd/>
            <a:tailEnd type="triangle" w="med" len="med"/>
          </a:ln>
        </p:spPr>
        <p:txBody>
          <a:bodyPr/>
          <a:lstStyle/>
          <a:p>
            <a:endParaRPr lang="el-GR"/>
          </a:p>
        </p:txBody>
      </p:sp>
      <p:sp>
        <p:nvSpPr>
          <p:cNvPr id="18476" name="Rectangle 49"/>
          <p:cNvSpPr>
            <a:spLocks noChangeArrowheads="1"/>
          </p:cNvSpPr>
          <p:nvPr/>
        </p:nvSpPr>
        <p:spPr bwMode="auto">
          <a:xfrm>
            <a:off x="3779838" y="6165850"/>
            <a:ext cx="1584325" cy="431800"/>
          </a:xfrm>
          <a:prstGeom prst="rect">
            <a:avLst/>
          </a:prstGeom>
          <a:noFill/>
          <a:ln w="9525">
            <a:solidFill>
              <a:schemeClr val="tx1"/>
            </a:solidFill>
            <a:miter lim="800000"/>
            <a:headEnd/>
            <a:tailEnd/>
          </a:ln>
        </p:spPr>
        <p:txBody>
          <a:bodyPr wrap="none" anchor="ctr"/>
          <a:lstStyle/>
          <a:p>
            <a:endParaRPr lang="el-GR"/>
          </a:p>
        </p:txBody>
      </p:sp>
      <p:sp>
        <p:nvSpPr>
          <p:cNvPr id="18477" name="Rectangle 50"/>
          <p:cNvSpPr>
            <a:spLocks noChangeArrowheads="1"/>
          </p:cNvSpPr>
          <p:nvPr/>
        </p:nvSpPr>
        <p:spPr bwMode="auto">
          <a:xfrm>
            <a:off x="5724525" y="6092825"/>
            <a:ext cx="2232025" cy="576263"/>
          </a:xfrm>
          <a:prstGeom prst="rect">
            <a:avLst/>
          </a:prstGeom>
          <a:noFill/>
          <a:ln w="9525">
            <a:solidFill>
              <a:schemeClr val="tx1"/>
            </a:solidFill>
            <a:miter lim="800000"/>
            <a:headEnd/>
            <a:tailEnd/>
          </a:ln>
        </p:spPr>
        <p:txBody>
          <a:bodyPr wrap="none" anchor="ctr"/>
          <a:lstStyle/>
          <a:p>
            <a:endParaRPr lang="el-GR"/>
          </a:p>
        </p:txBody>
      </p:sp>
      <p:sp>
        <p:nvSpPr>
          <p:cNvPr id="18478" name="Text Box 51"/>
          <p:cNvSpPr txBox="1">
            <a:spLocks noChangeArrowheads="1"/>
          </p:cNvSpPr>
          <p:nvPr/>
        </p:nvSpPr>
        <p:spPr bwMode="auto">
          <a:xfrm>
            <a:off x="3779838" y="6308725"/>
            <a:ext cx="1765300" cy="336550"/>
          </a:xfrm>
          <a:prstGeom prst="rect">
            <a:avLst/>
          </a:prstGeom>
          <a:noFill/>
          <a:ln w="9525">
            <a:noFill/>
            <a:miter lim="800000"/>
            <a:headEnd/>
            <a:tailEnd/>
          </a:ln>
        </p:spPr>
        <p:txBody>
          <a:bodyPr>
            <a:spAutoFit/>
          </a:bodyPr>
          <a:lstStyle/>
          <a:p>
            <a:r>
              <a:rPr lang="el-GR" b="1"/>
              <a:t>Ως 31-12-2010</a:t>
            </a:r>
          </a:p>
        </p:txBody>
      </p:sp>
      <p:sp>
        <p:nvSpPr>
          <p:cNvPr id="18479" name="Text Box 52"/>
          <p:cNvSpPr txBox="1">
            <a:spLocks noChangeArrowheads="1"/>
          </p:cNvSpPr>
          <p:nvPr/>
        </p:nvSpPr>
        <p:spPr bwMode="auto">
          <a:xfrm>
            <a:off x="5775325" y="6092825"/>
            <a:ext cx="2109788" cy="581025"/>
          </a:xfrm>
          <a:prstGeom prst="rect">
            <a:avLst/>
          </a:prstGeom>
          <a:noFill/>
          <a:ln w="9525">
            <a:noFill/>
            <a:miter lim="800000"/>
            <a:headEnd/>
            <a:tailEnd/>
          </a:ln>
        </p:spPr>
        <p:txBody>
          <a:bodyPr>
            <a:spAutoFit/>
          </a:bodyPr>
          <a:lstStyle/>
          <a:p>
            <a:r>
              <a:rPr lang="el-GR" b="1"/>
              <a:t>Από 1-1-2011</a:t>
            </a:r>
          </a:p>
          <a:p>
            <a:r>
              <a:rPr lang="el-GR" b="1"/>
              <a:t>(0,80% έως 1,50%)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947738" y="693738"/>
            <a:ext cx="7483475" cy="6002337"/>
          </a:xfrm>
          <a:prstGeom prst="rect">
            <a:avLst/>
          </a:prstGeom>
          <a:noFill/>
          <a:ln w="9525">
            <a:noFill/>
            <a:miter lim="800000"/>
            <a:headEnd/>
            <a:tailEnd/>
          </a:ln>
        </p:spPr>
        <p:txBody>
          <a:bodyPr wrap="none" anchor="ctr">
            <a:spAutoFit/>
          </a:bodyPr>
          <a:lstStyle/>
          <a:p>
            <a:pPr>
              <a:tabLst>
                <a:tab pos="457200" algn="l"/>
              </a:tabLst>
            </a:pPr>
            <a:r>
              <a:rPr lang="el-GR" b="1"/>
              <a:t> </a:t>
            </a:r>
            <a:r>
              <a:rPr lang="en-US" b="1"/>
              <a:t>ΚΡΑΤΗΣΕΙΣ ΣΥΝΤΑΞΕΩΝ</a:t>
            </a:r>
            <a:endParaRPr lang="en-US"/>
          </a:p>
          <a:p>
            <a:pPr>
              <a:tabLst>
                <a:tab pos="457200" algn="l"/>
              </a:tabLst>
            </a:pPr>
            <a:r>
              <a:rPr lang="en-US"/>
              <a:t>      </a:t>
            </a:r>
            <a:r>
              <a:rPr lang="en-US" b="1"/>
              <a:t>1</a:t>
            </a:r>
            <a:r>
              <a:rPr lang="en-US"/>
              <a:t>. </a:t>
            </a:r>
            <a:r>
              <a:rPr lang="en-US" b="1"/>
              <a:t>Ειδική Εισφορά αλληλεγγύης συνταξιούχων</a:t>
            </a:r>
            <a:r>
              <a:rPr lang="en-US"/>
              <a:t> (ν.4002/2011)</a:t>
            </a:r>
          </a:p>
          <a:p>
            <a:pPr>
              <a:tabLst>
                <a:tab pos="457200" algn="l"/>
              </a:tabLst>
            </a:pPr>
            <a:r>
              <a:rPr lang="en-US"/>
              <a:t>      </a:t>
            </a:r>
            <a:r>
              <a:rPr lang="el-GR"/>
              <a:t>    </a:t>
            </a:r>
            <a:r>
              <a:rPr lang="en-US"/>
              <a:t> Για συντάξεις από 1400,01 έως  1700  εισφορά</a:t>
            </a:r>
            <a:r>
              <a:rPr lang="el-GR"/>
              <a:t> </a:t>
            </a:r>
            <a:r>
              <a:rPr lang="en-US"/>
              <a:t> 3%</a:t>
            </a:r>
          </a:p>
          <a:p>
            <a:pPr>
              <a:tabLst>
                <a:tab pos="457200" algn="l"/>
              </a:tabLst>
            </a:pPr>
            <a:r>
              <a:rPr lang="en-US"/>
              <a:t>        </a:t>
            </a:r>
            <a:r>
              <a:rPr lang="el-GR"/>
              <a:t>          </a:t>
            </a:r>
            <a:r>
              <a:rPr lang="en-US"/>
              <a:t> »                    1700.01 έως  2000     »         6%</a:t>
            </a:r>
          </a:p>
          <a:p>
            <a:pPr>
              <a:tabLst>
                <a:tab pos="457200" algn="l"/>
              </a:tabLst>
            </a:pPr>
            <a:r>
              <a:rPr lang="el-GR"/>
              <a:t>          </a:t>
            </a:r>
            <a:r>
              <a:rPr lang="en-US"/>
              <a:t>         »                    2000.01 έως  2300     »         7%</a:t>
            </a:r>
          </a:p>
          <a:p>
            <a:pPr>
              <a:tabLst>
                <a:tab pos="457200" algn="l"/>
              </a:tabLst>
            </a:pPr>
            <a:r>
              <a:rPr lang="el-GR" b="1"/>
              <a:t>      2</a:t>
            </a:r>
            <a:r>
              <a:rPr lang="en-US" b="1"/>
              <a:t>.   Όσοι είναι κάτω των 55 ετών το ποσό της κύριας σύνταξης    </a:t>
            </a:r>
            <a:endParaRPr lang="en-US"/>
          </a:p>
          <a:p>
            <a:pPr>
              <a:tabLst>
                <a:tab pos="457200" algn="l"/>
              </a:tabLst>
            </a:pPr>
            <a:r>
              <a:rPr lang="el-GR" b="1"/>
              <a:t>            </a:t>
            </a:r>
            <a:r>
              <a:rPr lang="en-US" b="1"/>
              <a:t>που υπερβαίνει  τα  1000 € μειώνεται κατά 40%</a:t>
            </a:r>
            <a:endParaRPr lang="en-US"/>
          </a:p>
          <a:p>
            <a:pPr>
              <a:tabLst>
                <a:tab pos="457200" algn="l"/>
              </a:tabLst>
            </a:pPr>
            <a:r>
              <a:rPr lang="el-GR" b="1"/>
              <a:t>      3.  </a:t>
            </a:r>
            <a:r>
              <a:rPr lang="en-US" b="1"/>
              <a:t> Όσοι είναι άνω των 55 ετών το ποσό της κύριας σύνταξης που</a:t>
            </a:r>
            <a:endParaRPr lang="en-US"/>
          </a:p>
          <a:p>
            <a:pPr>
              <a:tabLst>
                <a:tab pos="457200" algn="l"/>
              </a:tabLst>
            </a:pPr>
            <a:r>
              <a:rPr lang="el-GR" b="1"/>
              <a:t>            </a:t>
            </a:r>
            <a:r>
              <a:rPr lang="en-US" b="1"/>
              <a:t>υπερβαίνει τα 1200 € μειώνεται κατά 20% (ν.40</a:t>
            </a:r>
            <a:r>
              <a:rPr lang="el-GR" b="1"/>
              <a:t>24</a:t>
            </a:r>
            <a:r>
              <a:rPr lang="en-US" b="1"/>
              <a:t>/2011)</a:t>
            </a:r>
            <a:endParaRPr lang="en-US"/>
          </a:p>
          <a:p>
            <a:pPr>
              <a:tabLst>
                <a:tab pos="457200" algn="l"/>
              </a:tabLst>
            </a:pPr>
            <a:r>
              <a:rPr lang="en-US"/>
              <a:t>      </a:t>
            </a:r>
          </a:p>
          <a:p>
            <a:pPr>
              <a:tabLst>
                <a:tab pos="457200" algn="l"/>
              </a:tabLst>
            </a:pPr>
            <a:r>
              <a:rPr lang="el-GR" b="1"/>
              <a:t>      4.   </a:t>
            </a:r>
            <a:r>
              <a:rPr lang="en-US" b="1"/>
              <a:t>Μείωση 12% για ποσό σύνταξης πάνω από 1300€</a:t>
            </a:r>
            <a:r>
              <a:rPr lang="en-US"/>
              <a:t>  (ν.4051/2012)</a:t>
            </a:r>
            <a:endParaRPr lang="el-GR"/>
          </a:p>
          <a:p>
            <a:pPr>
              <a:tabLst>
                <a:tab pos="457200" algn="l"/>
              </a:tabLst>
            </a:pPr>
            <a:endParaRPr lang="en-US"/>
          </a:p>
          <a:p>
            <a:pPr>
              <a:tabLst>
                <a:tab pos="457200" algn="l"/>
              </a:tabLst>
            </a:pPr>
            <a:r>
              <a:rPr lang="el-GR" b="1"/>
              <a:t>      5.   Μείωση  για συνολικό ποσό σύνταξης και ταμείων  </a:t>
            </a:r>
            <a:r>
              <a:rPr lang="el-GR"/>
              <a:t>(ν.4093/2012)</a:t>
            </a:r>
          </a:p>
          <a:p>
            <a:pPr>
              <a:tabLst>
                <a:tab pos="457200" algn="l"/>
              </a:tabLst>
            </a:pPr>
            <a:r>
              <a:rPr lang="el-GR" b="1"/>
              <a:t>             </a:t>
            </a:r>
            <a:r>
              <a:rPr lang="el-GR"/>
              <a:t>5%  από   1000-1500 €              όχι κάτω από 1000</a:t>
            </a:r>
          </a:p>
          <a:p>
            <a:pPr>
              <a:tabLst>
                <a:tab pos="457200" algn="l"/>
              </a:tabLst>
            </a:pPr>
            <a:r>
              <a:rPr lang="el-GR"/>
              <a:t>            10% από   1500- 2000 €             όχι κάτω από 1425</a:t>
            </a:r>
          </a:p>
          <a:p>
            <a:pPr>
              <a:tabLst>
                <a:tab pos="457200" algn="l"/>
              </a:tabLst>
            </a:pPr>
            <a:r>
              <a:rPr lang="el-GR"/>
              <a:t>            15% από    2000- 3000 €            όχι κάτω από 1800</a:t>
            </a:r>
          </a:p>
          <a:p>
            <a:pPr>
              <a:tabLst>
                <a:tab pos="457200" algn="l"/>
              </a:tabLst>
            </a:pPr>
            <a:r>
              <a:rPr lang="el-GR"/>
              <a:t>            20% από 3000 € και άνω            όχι κάτω από 2550</a:t>
            </a:r>
          </a:p>
          <a:p>
            <a:pPr>
              <a:tabLst>
                <a:tab pos="457200" algn="l"/>
              </a:tabLst>
            </a:pPr>
            <a:endParaRPr lang="el-GR"/>
          </a:p>
          <a:p>
            <a:pPr>
              <a:tabLst>
                <a:tab pos="457200" algn="l"/>
              </a:tabLst>
            </a:pPr>
            <a:r>
              <a:rPr lang="el-GR" b="1"/>
              <a:t>      6.   Ειδική εισφορά αλληλεγγύης  (ν.3986/2011</a:t>
            </a:r>
            <a:r>
              <a:rPr lang="el-GR"/>
              <a:t>) για καθαρό εισόδημα άνω</a:t>
            </a:r>
          </a:p>
          <a:p>
            <a:pPr>
              <a:tabLst>
                <a:tab pos="457200" algn="l"/>
              </a:tabLst>
            </a:pPr>
            <a:r>
              <a:rPr lang="el-GR"/>
              <a:t>             12.000 έως 20.000  1%</a:t>
            </a:r>
          </a:p>
          <a:p>
            <a:pPr>
              <a:tabLst>
                <a:tab pos="457200" algn="l"/>
              </a:tabLst>
            </a:pPr>
            <a:endParaRPr lang="el-GR" b="1"/>
          </a:p>
          <a:p>
            <a:pPr>
              <a:tabLst>
                <a:tab pos="457200" algn="l"/>
              </a:tabLst>
            </a:pPr>
            <a:r>
              <a:rPr lang="el-GR" b="1"/>
              <a:t>      7.    </a:t>
            </a:r>
            <a:r>
              <a:rPr lang="en-US" b="1"/>
              <a:t>Κράτηση </a:t>
            </a:r>
            <a:r>
              <a:rPr lang="el-GR" b="1"/>
              <a:t>4</a:t>
            </a:r>
            <a:r>
              <a:rPr lang="en-US" b="1"/>
              <a:t>% για υγειονομική περίθαλψη</a:t>
            </a:r>
            <a:endParaRPr lang="en-US"/>
          </a:p>
          <a:p>
            <a:pPr>
              <a:tabLst>
                <a:tab pos="457200" algn="l"/>
              </a:tabLst>
            </a:pPr>
            <a:r>
              <a:rPr lang="el-GR" b="1"/>
              <a:t>      8.    </a:t>
            </a:r>
            <a:r>
              <a:rPr lang="en-US" b="1"/>
              <a:t>Φόρος με βάση την ισχύουσα φορολογική κλίμακα</a:t>
            </a:r>
            <a:endParaRPr lang="en-US"/>
          </a:p>
          <a:p>
            <a:pPr>
              <a:tabLst>
                <a:tab pos="457200" algn="l"/>
              </a:tabLst>
            </a:pPr>
            <a:r>
              <a:rPr lang="en-US"/>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r>
              <a:rPr lang="el-GR" sz="3200" smtClean="0"/>
              <a:t>ΔΙΑΦΟΡΕΣ  ΑΝΑ  5ΕΤΙΑ</a:t>
            </a:r>
          </a:p>
        </p:txBody>
      </p:sp>
      <p:sp>
        <p:nvSpPr>
          <p:cNvPr id="20483" name="2 - Θέση περιεχομένου"/>
          <p:cNvSpPr>
            <a:spLocks noGrp="1"/>
          </p:cNvSpPr>
          <p:nvPr>
            <p:ph idx="1"/>
          </p:nvPr>
        </p:nvSpPr>
        <p:spPr/>
        <p:txBody>
          <a:bodyPr/>
          <a:lstStyle/>
          <a:p>
            <a:pPr>
              <a:buFontTx/>
              <a:buNone/>
            </a:pPr>
            <a:r>
              <a:rPr lang="el-GR" smtClean="0"/>
              <a:t>                    ΚΥΡΙΑ ΣΥΝΤΑΞΗ   Π.Ε</a:t>
            </a:r>
          </a:p>
          <a:p>
            <a:r>
              <a:rPr lang="el-GR" smtClean="0"/>
              <a:t>25 έτη υπηρεσίας                  825 €</a:t>
            </a:r>
          </a:p>
          <a:p>
            <a:endParaRPr lang="el-GR" smtClean="0"/>
          </a:p>
          <a:p>
            <a:r>
              <a:rPr lang="el-GR" smtClean="0"/>
              <a:t>30 έτη υπηρεσίας                 975 €</a:t>
            </a:r>
          </a:p>
          <a:p>
            <a:endParaRPr lang="el-GR" smtClean="0"/>
          </a:p>
          <a:p>
            <a:r>
              <a:rPr lang="el-GR" smtClean="0"/>
              <a:t>35 έτη υπηρεσίας                1075 €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4"/>
          <p:cNvGrpSpPr>
            <a:grpSpLocks noChangeAspect="1"/>
          </p:cNvGrpSpPr>
          <p:nvPr/>
        </p:nvGrpSpPr>
        <p:grpSpPr bwMode="auto">
          <a:xfrm>
            <a:off x="3276600" y="2205038"/>
            <a:ext cx="5257800" cy="3086100"/>
            <a:chOff x="2355" y="4350"/>
            <a:chExt cx="7200" cy="4320"/>
          </a:xfrm>
        </p:grpSpPr>
        <p:sp>
          <p:nvSpPr>
            <p:cNvPr id="3107" name="AutoShape 5"/>
            <p:cNvSpPr>
              <a:spLocks noChangeAspect="1" noChangeArrowheads="1"/>
            </p:cNvSpPr>
            <p:nvPr/>
          </p:nvSpPr>
          <p:spPr bwMode="auto">
            <a:xfrm>
              <a:off x="2355" y="4350"/>
              <a:ext cx="7200" cy="4320"/>
            </a:xfrm>
            <a:prstGeom prst="rect">
              <a:avLst/>
            </a:prstGeom>
            <a:noFill/>
            <a:ln w="9525">
              <a:noFill/>
              <a:miter lim="800000"/>
              <a:headEnd/>
              <a:tailEnd/>
            </a:ln>
          </p:spPr>
          <p:txBody>
            <a:bodyPr/>
            <a:lstStyle/>
            <a:p>
              <a:endParaRPr lang="el-GR"/>
            </a:p>
          </p:txBody>
        </p:sp>
      </p:grpSp>
      <p:grpSp>
        <p:nvGrpSpPr>
          <p:cNvPr id="3075" name="Group 6"/>
          <p:cNvGrpSpPr>
            <a:grpSpLocks noChangeAspect="1"/>
          </p:cNvGrpSpPr>
          <p:nvPr/>
        </p:nvGrpSpPr>
        <p:grpSpPr bwMode="auto">
          <a:xfrm>
            <a:off x="5795963" y="3959225"/>
            <a:ext cx="1800225" cy="1057275"/>
            <a:chOff x="2355" y="4350"/>
            <a:chExt cx="7200" cy="4320"/>
          </a:xfrm>
        </p:grpSpPr>
        <p:sp>
          <p:nvSpPr>
            <p:cNvPr id="3106" name="AutoShape 7"/>
            <p:cNvSpPr>
              <a:spLocks noChangeAspect="1" noChangeArrowheads="1"/>
            </p:cNvSpPr>
            <p:nvPr/>
          </p:nvSpPr>
          <p:spPr bwMode="auto">
            <a:xfrm>
              <a:off x="2355" y="4350"/>
              <a:ext cx="7200" cy="4320"/>
            </a:xfrm>
            <a:prstGeom prst="rect">
              <a:avLst/>
            </a:prstGeom>
            <a:noFill/>
            <a:ln w="9525">
              <a:noFill/>
              <a:miter lim="800000"/>
              <a:headEnd/>
              <a:tailEnd/>
            </a:ln>
          </p:spPr>
          <p:txBody>
            <a:bodyPr/>
            <a:lstStyle/>
            <a:p>
              <a:endParaRPr lang="el-GR"/>
            </a:p>
            <a:p>
              <a:r>
                <a:rPr lang="el-GR" b="1"/>
                <a:t>Ασφαλισμένοι </a:t>
              </a:r>
            </a:p>
            <a:p>
              <a:r>
                <a:rPr lang="el-GR" b="1"/>
                <a:t>από 1-1-93</a:t>
              </a:r>
            </a:p>
          </p:txBody>
        </p:sp>
      </p:grpSp>
      <p:graphicFrame>
        <p:nvGraphicFramePr>
          <p:cNvPr id="55452" name="Group 156"/>
          <p:cNvGraphicFramePr>
            <a:graphicFrameLocks noGrp="1"/>
          </p:cNvGraphicFramePr>
          <p:nvPr/>
        </p:nvGraphicFramePr>
        <p:xfrm>
          <a:off x="1476375" y="1268413"/>
          <a:ext cx="2363788" cy="1296988"/>
        </p:xfrm>
        <a:graphic>
          <a:graphicData uri="http://schemas.openxmlformats.org/drawingml/2006/table">
            <a:tbl>
              <a:tblPr/>
              <a:tblGrid>
                <a:gridCol w="2363788"/>
              </a:tblGrid>
              <a:tr h="1296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ΠΑΛΙΟΙ ΑΣΦΑΛΙΣΜΕΝΟΙ</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82" name="Rectangle 78"/>
          <p:cNvSpPr>
            <a:spLocks noChangeArrowheads="1"/>
          </p:cNvSpPr>
          <p:nvPr/>
        </p:nvSpPr>
        <p:spPr bwMode="auto">
          <a:xfrm>
            <a:off x="3829050" y="4117975"/>
            <a:ext cx="2171700" cy="0"/>
          </a:xfrm>
          <a:prstGeom prst="rect">
            <a:avLst/>
          </a:prstGeom>
          <a:noFill/>
          <a:ln w="9525">
            <a:noFill/>
            <a:miter lim="800000"/>
            <a:headEnd/>
            <a:tailEnd/>
          </a:ln>
        </p:spPr>
        <p:txBody>
          <a:bodyPr wrap="none">
            <a:spAutoFit/>
          </a:bodyPr>
          <a:lstStyle/>
          <a:p>
            <a:endParaRPr lang="el-GR"/>
          </a:p>
        </p:txBody>
      </p:sp>
      <p:graphicFrame>
        <p:nvGraphicFramePr>
          <p:cNvPr id="55471" name="Group 175"/>
          <p:cNvGraphicFramePr>
            <a:graphicFrameLocks noGrp="1"/>
          </p:cNvGraphicFramePr>
          <p:nvPr/>
        </p:nvGraphicFramePr>
        <p:xfrm>
          <a:off x="5508625" y="1268413"/>
          <a:ext cx="2159000" cy="1249680"/>
        </p:xfrm>
        <a:graphic>
          <a:graphicData uri="http://schemas.openxmlformats.org/drawingml/2006/table">
            <a:tbl>
              <a:tblPr/>
              <a:tblGrid>
                <a:gridCol w="2159000"/>
              </a:tblGrid>
              <a:tr h="936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ΝΕΟΙ ΑΣΦΑΛΙΣΜΕΝΟΙ</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5420" name="Group 124"/>
          <p:cNvGraphicFramePr>
            <a:graphicFrameLocks noGrp="1"/>
          </p:cNvGraphicFramePr>
          <p:nvPr/>
        </p:nvGraphicFramePr>
        <p:xfrm>
          <a:off x="1331913" y="4149725"/>
          <a:ext cx="1584325" cy="792163"/>
        </p:xfrm>
        <a:graphic>
          <a:graphicData uri="http://schemas.openxmlformats.org/drawingml/2006/table">
            <a:tbl>
              <a:tblPr/>
              <a:tblGrid>
                <a:gridCol w="1584325"/>
              </a:tblGrid>
              <a:tr h="792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ΔΙΟΡΙΣΘΕΝΤΕΣ</a:t>
                      </a:r>
                      <a:endParaRPr kumimoji="0" lang="el-GR" sz="1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Times New Roman" pitchFamily="18" charset="0"/>
                          <a:cs typeface="Times New Roman" pitchFamily="18" charset="0"/>
                        </a:rPr>
                        <a:t>έ</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ως 31-12-82</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5476" name="Group 180"/>
          <p:cNvGraphicFramePr>
            <a:graphicFrameLocks noGrp="1"/>
          </p:cNvGraphicFramePr>
          <p:nvPr/>
        </p:nvGraphicFramePr>
        <p:xfrm>
          <a:off x="3492500" y="4076700"/>
          <a:ext cx="1871663" cy="865188"/>
        </p:xfrm>
        <a:graphic>
          <a:graphicData uri="http://schemas.openxmlformats.org/drawingml/2006/table">
            <a:tbl>
              <a:tblPr/>
              <a:tblGrid>
                <a:gridCol w="1871663"/>
              </a:tblGrid>
              <a:tr h="865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ΔΙΟΡΙΣΘΕΝΤΕΣ</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Times New Roman" pitchFamily="18" charset="0"/>
                          <a:cs typeface="Times New Roman" pitchFamily="18" charset="0"/>
                        </a:rPr>
                        <a:t>Α</a:t>
                      </a:r>
                      <a:r>
                        <a:rPr kumimoji="0" lang="en-US" sz="1400" b="1" i="0" u="none" strike="noStrike" cap="none" normalizeH="0" baseline="0" dirty="0" err="1" smtClean="0">
                          <a:ln>
                            <a:noFill/>
                          </a:ln>
                          <a:solidFill>
                            <a:schemeClr val="tx1"/>
                          </a:solidFill>
                          <a:effectLst/>
                          <a:latin typeface="Times New Roman" pitchFamily="18" charset="0"/>
                          <a:cs typeface="Times New Roman" pitchFamily="18" charset="0"/>
                        </a:rPr>
                        <a:t>πό</a:t>
                      </a:r>
                      <a:r>
                        <a:rPr kumimoji="0" lang="el-GR"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 1-1-83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Times New Roman" pitchFamily="18" charset="0"/>
                          <a:cs typeface="Times New Roman" pitchFamily="18" charset="0"/>
                        </a:rPr>
                        <a:t>Έ</a:t>
                      </a:r>
                      <a:r>
                        <a:rPr kumimoji="0" lang="en-US" sz="1400" b="1" i="0" u="none" strike="noStrike" cap="none" normalizeH="0" baseline="0" dirty="0" err="1" smtClean="0">
                          <a:ln>
                            <a:noFill/>
                          </a:ln>
                          <a:solidFill>
                            <a:schemeClr val="tx1"/>
                          </a:solidFill>
                          <a:effectLst/>
                          <a:latin typeface="Times New Roman" pitchFamily="18" charset="0"/>
                          <a:cs typeface="Times New Roman" pitchFamily="18" charset="0"/>
                        </a:rPr>
                        <a:t>ως</a:t>
                      </a:r>
                      <a:r>
                        <a:rPr kumimoji="0" lang="el-GR"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 31-12-92</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01" name="Line 107"/>
          <p:cNvSpPr>
            <a:spLocks noChangeShapeType="1"/>
          </p:cNvSpPr>
          <p:nvPr/>
        </p:nvSpPr>
        <p:spPr bwMode="auto">
          <a:xfrm flipH="1">
            <a:off x="1619250" y="2636838"/>
            <a:ext cx="936625" cy="1439862"/>
          </a:xfrm>
          <a:prstGeom prst="line">
            <a:avLst/>
          </a:prstGeom>
          <a:noFill/>
          <a:ln w="9525">
            <a:solidFill>
              <a:schemeClr val="tx1"/>
            </a:solidFill>
            <a:round/>
            <a:headEnd/>
            <a:tailEnd type="triangle" w="med" len="med"/>
          </a:ln>
        </p:spPr>
        <p:txBody>
          <a:bodyPr/>
          <a:lstStyle/>
          <a:p>
            <a:endParaRPr lang="el-GR"/>
          </a:p>
        </p:txBody>
      </p:sp>
      <p:sp>
        <p:nvSpPr>
          <p:cNvPr id="3102" name="Line 114"/>
          <p:cNvSpPr>
            <a:spLocks noChangeShapeType="1"/>
          </p:cNvSpPr>
          <p:nvPr/>
        </p:nvSpPr>
        <p:spPr bwMode="auto">
          <a:xfrm>
            <a:off x="2627313" y="2636838"/>
            <a:ext cx="1439862" cy="1296987"/>
          </a:xfrm>
          <a:prstGeom prst="line">
            <a:avLst/>
          </a:prstGeom>
          <a:noFill/>
          <a:ln w="9525">
            <a:solidFill>
              <a:schemeClr val="tx1"/>
            </a:solidFill>
            <a:round/>
            <a:headEnd/>
            <a:tailEnd type="triangle" w="med" len="med"/>
          </a:ln>
        </p:spPr>
        <p:txBody>
          <a:bodyPr/>
          <a:lstStyle/>
          <a:p>
            <a:endParaRPr lang="el-GR"/>
          </a:p>
        </p:txBody>
      </p:sp>
      <p:sp>
        <p:nvSpPr>
          <p:cNvPr id="3103" name="AutoShape 125"/>
          <p:cNvSpPr>
            <a:spLocks noChangeArrowheads="1"/>
          </p:cNvSpPr>
          <p:nvPr/>
        </p:nvSpPr>
        <p:spPr bwMode="auto">
          <a:xfrm>
            <a:off x="2987675" y="4508500"/>
            <a:ext cx="433388" cy="144463"/>
          </a:xfrm>
          <a:prstGeom prst="lef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l-GR"/>
          </a:p>
        </p:txBody>
      </p:sp>
      <p:sp>
        <p:nvSpPr>
          <p:cNvPr id="3104" name="Rectangle 164"/>
          <p:cNvSpPr>
            <a:spLocks noChangeArrowheads="1"/>
          </p:cNvSpPr>
          <p:nvPr/>
        </p:nvSpPr>
        <p:spPr bwMode="auto">
          <a:xfrm>
            <a:off x="5795963" y="4005263"/>
            <a:ext cx="1800225" cy="936625"/>
          </a:xfrm>
          <a:prstGeom prst="rect">
            <a:avLst/>
          </a:prstGeom>
          <a:noFill/>
          <a:ln w="9525">
            <a:solidFill>
              <a:schemeClr val="tx1"/>
            </a:solidFill>
            <a:miter lim="800000"/>
            <a:headEnd/>
            <a:tailEnd/>
          </a:ln>
        </p:spPr>
        <p:txBody>
          <a:bodyPr wrap="none" anchor="ctr"/>
          <a:lstStyle/>
          <a:p>
            <a:endParaRPr lang="el-GR"/>
          </a:p>
        </p:txBody>
      </p:sp>
      <p:sp>
        <p:nvSpPr>
          <p:cNvPr id="3105" name="Line 167"/>
          <p:cNvSpPr>
            <a:spLocks noChangeShapeType="1"/>
          </p:cNvSpPr>
          <p:nvPr/>
        </p:nvSpPr>
        <p:spPr bwMode="auto">
          <a:xfrm>
            <a:off x="6588125" y="2565400"/>
            <a:ext cx="71438" cy="1368425"/>
          </a:xfrm>
          <a:prstGeom prst="line">
            <a:avLst/>
          </a:prstGeom>
          <a:noFill/>
          <a:ln w="9525">
            <a:solidFill>
              <a:schemeClr val="tx1"/>
            </a:solidFill>
            <a:round/>
            <a:headEnd/>
            <a:tailEnd type="triangle" w="med" len="med"/>
          </a:ln>
        </p:spPr>
        <p:txBody>
          <a:bodyPr/>
          <a:lstStyle/>
          <a:p>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1258888" y="693738"/>
            <a:ext cx="6913562" cy="4800600"/>
          </a:xfrm>
          <a:prstGeom prst="rect">
            <a:avLst/>
          </a:prstGeom>
          <a:noFill/>
          <a:ln w="9525">
            <a:noFill/>
            <a:miter lim="800000"/>
            <a:headEnd/>
            <a:tailEnd/>
          </a:ln>
        </p:spPr>
        <p:txBody>
          <a:bodyPr anchor="ctr">
            <a:spAutoFit/>
          </a:bodyPr>
          <a:lstStyle/>
          <a:p>
            <a:r>
              <a:rPr lang="el-GR" sz="1800" b="1"/>
              <a:t> </a:t>
            </a:r>
            <a:r>
              <a:rPr lang="en-US" sz="1800" b="1"/>
              <a:t>ΜΕΙΩΣΕΙΣ  ΣΥΝΤΑΞΕΩΝ ΣΤΑ ΤΑΜΕΙΑ</a:t>
            </a:r>
            <a:endParaRPr lang="el-GR" sz="1800" b="1"/>
          </a:p>
          <a:p>
            <a:endParaRPr lang="en-US" sz="1800"/>
          </a:p>
          <a:p>
            <a:r>
              <a:rPr lang="el-GR" sz="1800" b="1"/>
              <a:t>                                        </a:t>
            </a:r>
            <a:r>
              <a:rPr lang="en-US" sz="1800" b="1"/>
              <a:t>ΜΤΠΥ</a:t>
            </a:r>
            <a:endParaRPr lang="en-US" sz="1800"/>
          </a:p>
          <a:p>
            <a:r>
              <a:rPr lang="en-US" sz="1800"/>
              <a:t> Οριζόντια μείωση 20% σε όλες τις συντάξεις από 1-11-2011</a:t>
            </a:r>
            <a:endParaRPr lang="el-GR" sz="1800"/>
          </a:p>
          <a:p>
            <a:endParaRPr lang="en-US" sz="1800"/>
          </a:p>
          <a:p>
            <a:r>
              <a:rPr lang="el-GR" sz="1800" b="1"/>
              <a:t>                                        </a:t>
            </a:r>
            <a:r>
              <a:rPr lang="en-US" sz="1800" b="1"/>
              <a:t>ΤΕΑΔΥ</a:t>
            </a:r>
            <a:endParaRPr lang="en-US" sz="1800"/>
          </a:p>
          <a:p>
            <a:r>
              <a:rPr lang="en-US" sz="1800"/>
              <a:t> 1.Ειδική Εισφορά Συνταξιούχων Επικουρικής   Ασφάλισης </a:t>
            </a:r>
          </a:p>
          <a:p>
            <a:r>
              <a:rPr lang="en-US" sz="1800"/>
              <a:t>      3-10%    για μερίσματα άνω των 300 € από 1-9-2011</a:t>
            </a:r>
          </a:p>
          <a:p>
            <a:r>
              <a:rPr lang="en-US" sz="1800"/>
              <a:t> 2. Από 1-1-2012</a:t>
            </a:r>
          </a:p>
          <a:p>
            <a:r>
              <a:rPr lang="en-US" sz="1800"/>
              <a:t>       Συντάξεις από 200-250 € μείωση 10%.  (όχι κάτω των 200)</a:t>
            </a:r>
          </a:p>
          <a:p>
            <a:r>
              <a:rPr lang="en-US" sz="1800"/>
              <a:t>       Συντάξεις από 250,1- 300  € μείωση 15%. </a:t>
            </a:r>
          </a:p>
          <a:p>
            <a:r>
              <a:rPr lang="en-US" sz="1800"/>
              <a:t>       ( όχι κάτω των 225 €)</a:t>
            </a:r>
          </a:p>
          <a:p>
            <a:r>
              <a:rPr lang="en-US" sz="1800"/>
              <a:t>       Συντάξεις άνω των 300€ μείωση 20%  (όχι κάτω των 255 €)</a:t>
            </a:r>
            <a:endParaRPr lang="el-GR" sz="1800"/>
          </a:p>
          <a:p>
            <a:endParaRPr lang="en-US" sz="1800"/>
          </a:p>
          <a:p>
            <a:r>
              <a:rPr lang="el-GR" sz="1800" b="1"/>
              <a:t>                                        </a:t>
            </a:r>
            <a:r>
              <a:rPr lang="en-US" sz="1800" b="1"/>
              <a:t>ΤΠΔΥ</a:t>
            </a:r>
            <a:endParaRPr lang="el-GR" sz="1800" b="1"/>
          </a:p>
          <a:p>
            <a:endParaRPr lang="en-US" sz="1800"/>
          </a:p>
          <a:p>
            <a:r>
              <a:rPr lang="en-US" sz="1800"/>
              <a:t>      Μείωση   20%</a:t>
            </a:r>
            <a:r>
              <a:rPr lang="el-GR" sz="1800"/>
              <a:t> και στη συνέχεια  22,67%  Μ.Ο 38%</a:t>
            </a:r>
            <a:endParaRPr lang="en-US" sz="180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0" y="1771650"/>
            <a:ext cx="9144000" cy="0"/>
          </a:xfrm>
          <a:prstGeom prst="rect">
            <a:avLst/>
          </a:prstGeom>
          <a:noFill/>
          <a:ln w="9525">
            <a:noFill/>
            <a:miter lim="800000"/>
            <a:headEnd/>
            <a:tailEnd/>
          </a:ln>
        </p:spPr>
        <p:txBody>
          <a:bodyPr wrap="none" anchor="ctr">
            <a:spAutoFit/>
          </a:bodyPr>
          <a:lstStyle/>
          <a:p>
            <a:endParaRPr lang="el-GR"/>
          </a:p>
        </p:txBody>
      </p:sp>
      <p:sp>
        <p:nvSpPr>
          <p:cNvPr id="22531" name="Line 4"/>
          <p:cNvSpPr>
            <a:spLocks noChangeShapeType="1"/>
          </p:cNvSpPr>
          <p:nvPr/>
        </p:nvSpPr>
        <p:spPr bwMode="auto">
          <a:xfrm>
            <a:off x="2636838" y="5086350"/>
            <a:ext cx="0" cy="0"/>
          </a:xfrm>
          <a:prstGeom prst="line">
            <a:avLst/>
          </a:prstGeom>
          <a:noFill/>
          <a:ln w="9525">
            <a:solidFill>
              <a:srgbClr val="000000"/>
            </a:solidFill>
            <a:round/>
            <a:headEnd/>
            <a:tailEnd type="triangle" w="med" len="med"/>
          </a:ln>
        </p:spPr>
        <p:txBody>
          <a:bodyPr/>
          <a:lstStyle/>
          <a:p>
            <a:endParaRPr lang="el-GR"/>
          </a:p>
        </p:txBody>
      </p:sp>
      <p:sp>
        <p:nvSpPr>
          <p:cNvPr id="22532" name="Rectangle 6"/>
          <p:cNvSpPr>
            <a:spLocks noChangeArrowheads="1"/>
          </p:cNvSpPr>
          <p:nvPr/>
        </p:nvSpPr>
        <p:spPr bwMode="auto">
          <a:xfrm>
            <a:off x="1879600" y="1168400"/>
            <a:ext cx="6691313" cy="3749675"/>
          </a:xfrm>
          <a:prstGeom prst="rect">
            <a:avLst/>
          </a:prstGeom>
          <a:noFill/>
          <a:ln w="9525">
            <a:noFill/>
            <a:miter lim="800000"/>
            <a:headEnd/>
            <a:tailEnd/>
          </a:ln>
        </p:spPr>
        <p:txBody>
          <a:bodyPr anchor="ctr">
            <a:spAutoFit/>
          </a:bodyPr>
          <a:lstStyle/>
          <a:p>
            <a:pPr eaLnBrk="1" hangingPunct="1">
              <a:tabLst>
                <a:tab pos="800100" algn="l"/>
              </a:tabLst>
            </a:pPr>
            <a:r>
              <a:rPr lang="el-GR" b="1">
                <a:latin typeface="Times New Roman" pitchFamily="18" charset="0"/>
              </a:rPr>
              <a:t>            </a:t>
            </a:r>
            <a:r>
              <a:rPr lang="en-US" b="1">
                <a:latin typeface="Times New Roman" pitchFamily="18" charset="0"/>
                <a:cs typeface="Times New Roman" pitchFamily="18" charset="0"/>
              </a:rPr>
              <a:t>ΠΡΟΫΠΗΡΕΣΙΑ ΣΤΟΝ ΙΔΙΩΤΙΚΟ ΤΟΜΕΑ</a:t>
            </a:r>
            <a:endParaRPr lang="en-US" sz="900">
              <a:latin typeface="Times New Roman" pitchFamily="18" charset="0"/>
            </a:endParaRPr>
          </a:p>
          <a:p>
            <a:pPr>
              <a:tabLst>
                <a:tab pos="800100" algn="l"/>
              </a:tabLst>
            </a:pPr>
            <a:r>
              <a:rPr lang="en-US" sz="1400">
                <a:latin typeface="Times New Roman" pitchFamily="18" charset="0"/>
                <a:cs typeface="Times New Roman" pitchFamily="18" charset="0"/>
              </a:rPr>
              <a:t>	    </a:t>
            </a:r>
            <a:endParaRPr lang="el-GR" sz="1400">
              <a:latin typeface="Times New Roman" pitchFamily="18" charset="0"/>
            </a:endParaRPr>
          </a:p>
          <a:p>
            <a:pPr>
              <a:tabLst>
                <a:tab pos="800100" algn="l"/>
              </a:tabLst>
            </a:pPr>
            <a:endParaRPr lang="el-GR" sz="1400">
              <a:latin typeface="Times New Roman" pitchFamily="18" charset="0"/>
            </a:endParaRPr>
          </a:p>
          <a:p>
            <a:pPr>
              <a:tabLst>
                <a:tab pos="800100" algn="l"/>
              </a:tabLst>
            </a:pPr>
            <a:endParaRPr lang="el-GR" sz="1400">
              <a:latin typeface="Times New Roman" pitchFamily="18" charset="0"/>
            </a:endParaRPr>
          </a:p>
          <a:p>
            <a:pPr>
              <a:tabLst>
                <a:tab pos="800100" algn="l"/>
              </a:tabLst>
            </a:pPr>
            <a:endParaRPr lang="el-GR" sz="1400">
              <a:latin typeface="Times New Roman" pitchFamily="18" charset="0"/>
            </a:endParaRPr>
          </a:p>
          <a:p>
            <a:pPr>
              <a:tabLst>
                <a:tab pos="800100" algn="l"/>
              </a:tabLst>
            </a:pPr>
            <a:endParaRPr lang="el-GR" sz="1400">
              <a:latin typeface="Times New Roman" pitchFamily="18" charset="0"/>
            </a:endParaRPr>
          </a:p>
          <a:p>
            <a:pPr>
              <a:tabLst>
                <a:tab pos="800100" algn="l"/>
              </a:tabLst>
            </a:pPr>
            <a:endParaRPr lang="el-GR" sz="1400">
              <a:latin typeface="Times New Roman" pitchFamily="18" charset="0"/>
            </a:endParaRPr>
          </a:p>
          <a:p>
            <a:pPr>
              <a:tabLst>
                <a:tab pos="800100" algn="l"/>
              </a:tabLst>
            </a:pPr>
            <a:endParaRPr lang="el-GR" sz="1400">
              <a:latin typeface="Times New Roman" pitchFamily="18" charset="0"/>
            </a:endParaRPr>
          </a:p>
          <a:p>
            <a:pPr>
              <a:tabLst>
                <a:tab pos="800100" algn="l"/>
              </a:tabLst>
            </a:pPr>
            <a:r>
              <a:rPr lang="el-GR" sz="1400">
                <a:latin typeface="Times New Roman" pitchFamily="18" charset="0"/>
              </a:rPr>
              <a:t>            </a:t>
            </a:r>
            <a:r>
              <a:rPr lang="en-US" sz="1400">
                <a:latin typeface="Times New Roman" pitchFamily="18" charset="0"/>
                <a:cs typeface="Times New Roman" pitchFamily="18" charset="0"/>
              </a:rPr>
              <a:t> </a:t>
            </a:r>
            <a:r>
              <a:rPr lang="el-GR" b="1">
                <a:latin typeface="Times New Roman" pitchFamily="18" charset="0"/>
                <a:cs typeface="Times New Roman" pitchFamily="18" charset="0"/>
              </a:rPr>
              <a:t>Διορισμένοι στο Δημόσιο</a:t>
            </a:r>
            <a:r>
              <a:rPr lang="en-US" b="1">
                <a:latin typeface="Times New Roman" pitchFamily="18" charset="0"/>
                <a:cs typeface="Times New Roman" pitchFamily="18" charset="0"/>
              </a:rPr>
              <a:t>                     Ασφαλισμένοι</a:t>
            </a:r>
            <a:endParaRPr lang="en-US" sz="900">
              <a:latin typeface="Times New Roman" pitchFamily="18" charset="0"/>
            </a:endParaRPr>
          </a:p>
          <a:p>
            <a:pPr>
              <a:tabLst>
                <a:tab pos="800100" algn="l"/>
              </a:tabLst>
            </a:pPr>
            <a:r>
              <a:rPr lang="en-US" b="1">
                <a:latin typeface="Times New Roman" pitchFamily="18" charset="0"/>
                <a:cs typeface="Times New Roman" pitchFamily="18" charset="0"/>
              </a:rPr>
              <a:t> </a:t>
            </a:r>
            <a:r>
              <a:rPr lang="el-GR" b="1">
                <a:latin typeface="Times New Roman" pitchFamily="18" charset="0"/>
              </a:rPr>
              <a:t>               </a:t>
            </a:r>
            <a:r>
              <a:rPr lang="en-US" b="1">
                <a:latin typeface="Times New Roman" pitchFamily="18" charset="0"/>
                <a:cs typeface="Times New Roman" pitchFamily="18" charset="0"/>
              </a:rPr>
              <a:t> μέχρι 31-12-82                         </a:t>
            </a:r>
            <a:r>
              <a:rPr lang="el-GR" b="1">
                <a:latin typeface="Times New Roman" pitchFamily="18" charset="0"/>
                <a:cs typeface="Times New Roman" pitchFamily="18" charset="0"/>
              </a:rPr>
              <a:t>          </a:t>
            </a:r>
            <a:r>
              <a:rPr lang="en-US" b="1">
                <a:latin typeface="Times New Roman" pitchFamily="18" charset="0"/>
                <a:cs typeface="Times New Roman" pitchFamily="18" charset="0"/>
              </a:rPr>
              <a:t> από 1-1-83    </a:t>
            </a:r>
            <a:endParaRPr lang="en-US" sz="900">
              <a:latin typeface="Times New Roman" pitchFamily="18" charset="0"/>
            </a:endParaRPr>
          </a:p>
          <a:p>
            <a:pPr>
              <a:tabLst>
                <a:tab pos="800100" algn="l"/>
              </a:tabLst>
            </a:pPr>
            <a:r>
              <a:rPr lang="en-US" b="1">
                <a:latin typeface="Times New Roman" pitchFamily="18" charset="0"/>
                <a:cs typeface="Times New Roman" pitchFamily="18" charset="0"/>
              </a:rPr>
              <a:t>                    ΕΞΑΓΟΡΑ                 </a:t>
            </a:r>
            <a:r>
              <a:rPr lang="el-GR" b="1">
                <a:latin typeface="Times New Roman" pitchFamily="18" charset="0"/>
                <a:cs typeface="Times New Roman" pitchFamily="18" charset="0"/>
              </a:rPr>
              <a:t>              </a:t>
            </a:r>
            <a:r>
              <a:rPr lang="en-US" b="1">
                <a:latin typeface="Times New Roman" pitchFamily="18" charset="0"/>
                <a:cs typeface="Times New Roman" pitchFamily="18" charset="0"/>
              </a:rPr>
              <a:t>ΔΙΑΔΟΧΙΚΗ ΑΣΦΑΛΙΣΗ</a:t>
            </a:r>
            <a:endParaRPr lang="en-US" sz="900">
              <a:latin typeface="Times New Roman" pitchFamily="18" charset="0"/>
            </a:endParaRPr>
          </a:p>
          <a:p>
            <a:pPr>
              <a:tabLst>
                <a:tab pos="800100" algn="l"/>
              </a:tabLst>
            </a:pPr>
            <a:r>
              <a:rPr lang="el-GR" sz="1400" b="1"/>
              <a:t>                     </a:t>
            </a:r>
            <a:r>
              <a:rPr lang="en-US" sz="1400" b="1"/>
              <a:t>Ν.1405/83</a:t>
            </a:r>
            <a:endParaRPr lang="en-US" sz="1400"/>
          </a:p>
          <a:p>
            <a:pPr>
              <a:tabLst>
                <a:tab pos="800100" algn="l"/>
              </a:tabLst>
            </a:pPr>
            <a:r>
              <a:rPr lang="el-GR" sz="1400" b="1"/>
              <a:t>           </a:t>
            </a:r>
            <a:r>
              <a:rPr lang="en-US" sz="1400" b="1"/>
              <a:t>    7% (Β.Μ+140,80)</a:t>
            </a:r>
            <a:r>
              <a:rPr lang="el-GR" sz="1400" b="1"/>
              <a:t>                                        </a:t>
            </a:r>
            <a:r>
              <a:rPr lang="el-GR" b="1"/>
              <a:t>Όρια ηλικίας</a:t>
            </a:r>
          </a:p>
          <a:p>
            <a:pPr>
              <a:tabLst>
                <a:tab pos="800100" algn="l"/>
              </a:tabLst>
            </a:pPr>
            <a:r>
              <a:rPr lang="el-GR" b="1"/>
              <a:t>                                                                           Άνδρες  60</a:t>
            </a:r>
            <a:endParaRPr lang="en-US" b="1"/>
          </a:p>
          <a:p>
            <a:pPr>
              <a:tabLst>
                <a:tab pos="800100" algn="l"/>
              </a:tabLst>
            </a:pPr>
            <a:r>
              <a:rPr lang="el-GR" b="1"/>
              <a:t>                                                                           Γυναίκες 55                   </a:t>
            </a:r>
            <a:endParaRPr lang="en-US" b="1"/>
          </a:p>
          <a:p>
            <a:pPr>
              <a:tabLst>
                <a:tab pos="800100" algn="l"/>
              </a:tabLst>
            </a:pPr>
            <a:r>
              <a:rPr lang="el-GR" b="1">
                <a:latin typeface="Times New Roman" pitchFamily="18" charset="0"/>
              </a:rPr>
              <a:t>                                                                                    Μείωση 6%</a:t>
            </a:r>
            <a:endParaRPr lang="en-US" b="1">
              <a:latin typeface="Times New Roman" pitchFamily="18" charset="0"/>
            </a:endParaRPr>
          </a:p>
        </p:txBody>
      </p:sp>
      <p:sp>
        <p:nvSpPr>
          <p:cNvPr id="22533" name="Line 7"/>
          <p:cNvSpPr>
            <a:spLocks noChangeShapeType="1"/>
          </p:cNvSpPr>
          <p:nvPr/>
        </p:nvSpPr>
        <p:spPr bwMode="auto">
          <a:xfrm flipH="1">
            <a:off x="3419475" y="1412875"/>
            <a:ext cx="1008063" cy="1368425"/>
          </a:xfrm>
          <a:prstGeom prst="line">
            <a:avLst/>
          </a:prstGeom>
          <a:noFill/>
          <a:ln w="9525">
            <a:solidFill>
              <a:schemeClr val="tx1"/>
            </a:solidFill>
            <a:round/>
            <a:headEnd/>
            <a:tailEnd type="triangle" w="med" len="med"/>
          </a:ln>
        </p:spPr>
        <p:txBody>
          <a:bodyPr/>
          <a:lstStyle/>
          <a:p>
            <a:endParaRPr lang="el-GR"/>
          </a:p>
        </p:txBody>
      </p:sp>
      <p:sp>
        <p:nvSpPr>
          <p:cNvPr id="22534" name="Line 8"/>
          <p:cNvSpPr>
            <a:spLocks noChangeShapeType="1"/>
          </p:cNvSpPr>
          <p:nvPr/>
        </p:nvSpPr>
        <p:spPr bwMode="auto">
          <a:xfrm>
            <a:off x="4427538" y="1412875"/>
            <a:ext cx="1512887" cy="1368425"/>
          </a:xfrm>
          <a:prstGeom prst="line">
            <a:avLst/>
          </a:prstGeom>
          <a:noFill/>
          <a:ln w="9525">
            <a:solidFill>
              <a:schemeClr val="tx1"/>
            </a:solidFill>
            <a:round/>
            <a:headEnd/>
            <a:tailEnd type="triangle" w="med" len="med"/>
          </a:ln>
        </p:spPr>
        <p:txBody>
          <a:bodyPr/>
          <a:lstStyle/>
          <a:p>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1547813" y="620713"/>
            <a:ext cx="6624637" cy="6081712"/>
          </a:xfrm>
          <a:prstGeom prst="rect">
            <a:avLst/>
          </a:prstGeom>
          <a:noFill/>
          <a:ln w="9525">
            <a:noFill/>
            <a:miter lim="800000"/>
            <a:headEnd/>
            <a:tailEnd/>
          </a:ln>
        </p:spPr>
        <p:txBody>
          <a:bodyPr>
            <a:spAutoFit/>
          </a:bodyPr>
          <a:lstStyle/>
          <a:p>
            <a:pPr algn="ctr">
              <a:spcBef>
                <a:spcPct val="50000"/>
              </a:spcBef>
            </a:pPr>
            <a:r>
              <a:rPr lang="el-GR" b="1"/>
              <a:t>ΑΠΑΣΧΟΛΗΣΗ ΣΥΝΤΑΞΙΟΥΧΩΝ</a:t>
            </a:r>
          </a:p>
          <a:p>
            <a:pPr>
              <a:spcBef>
                <a:spcPct val="50000"/>
              </a:spcBef>
            </a:pPr>
            <a:r>
              <a:rPr lang="el-GR"/>
              <a:t>α)  Κάτω των 55 ετών</a:t>
            </a:r>
          </a:p>
          <a:p>
            <a:pPr>
              <a:spcBef>
                <a:spcPct val="50000"/>
              </a:spcBef>
            </a:pPr>
            <a:r>
              <a:rPr lang="el-GR"/>
              <a:t>     (αναστολή κύριας και επικουρικής σύνταξης)</a:t>
            </a:r>
          </a:p>
          <a:p>
            <a:pPr>
              <a:spcBef>
                <a:spcPct val="50000"/>
              </a:spcBef>
            </a:pPr>
            <a:r>
              <a:rPr lang="el-GR"/>
              <a:t>β)  Άνω των 55 ετών</a:t>
            </a:r>
          </a:p>
          <a:p>
            <a:pPr>
              <a:spcBef>
                <a:spcPct val="50000"/>
              </a:spcBef>
            </a:pPr>
            <a:endParaRPr lang="el-GR"/>
          </a:p>
          <a:p>
            <a:pPr>
              <a:spcBef>
                <a:spcPct val="50000"/>
              </a:spcBef>
            </a:pPr>
            <a:r>
              <a:rPr lang="el-GR"/>
              <a:t>     Μείωση  κατά 70% για ακαθάριστη κύρια σύνταξη άνω των 991,20 €   (30 ημερομίσθια ανειδ. εργάτη)</a:t>
            </a:r>
          </a:p>
          <a:p>
            <a:pPr>
              <a:spcBef>
                <a:spcPct val="50000"/>
              </a:spcBef>
            </a:pPr>
            <a:r>
              <a:rPr lang="el-GR"/>
              <a:t>           προσαύξηση κατά 198,24 € για κάθε ανήλικο ή ανίκανο  τέκνο</a:t>
            </a:r>
          </a:p>
          <a:p>
            <a:pPr>
              <a:spcBef>
                <a:spcPct val="50000"/>
              </a:spcBef>
            </a:pPr>
            <a:r>
              <a:rPr lang="el-GR"/>
              <a:t>              </a:t>
            </a:r>
          </a:p>
          <a:p>
            <a:pPr algn="ctr">
              <a:spcBef>
                <a:spcPct val="50000"/>
              </a:spcBef>
            </a:pPr>
            <a:r>
              <a:rPr lang="el-GR" b="1"/>
              <a:t>Εξαιρέσεις</a:t>
            </a:r>
          </a:p>
          <a:p>
            <a:pPr>
              <a:spcBef>
                <a:spcPct val="50000"/>
              </a:spcBef>
            </a:pPr>
            <a:r>
              <a:rPr lang="el-GR"/>
              <a:t>1.	Όσοι απασχολούνται στον ευρύτερο δημόσιο τομέα</a:t>
            </a:r>
          </a:p>
          <a:p>
            <a:pPr>
              <a:spcBef>
                <a:spcPct val="50000"/>
              </a:spcBef>
            </a:pPr>
            <a:r>
              <a:rPr lang="el-GR"/>
              <a:t>2.	Αιρετά όργανα ΟΤΑ,  Μέλη συλλογικών οργάνων </a:t>
            </a:r>
          </a:p>
          <a:p>
            <a:pPr>
              <a:spcBef>
                <a:spcPct val="50000"/>
              </a:spcBef>
            </a:pPr>
            <a:r>
              <a:rPr lang="el-GR"/>
              <a:t>Διοίκησης ΝΠΔΔ</a:t>
            </a:r>
          </a:p>
          <a:p>
            <a:pPr>
              <a:spcBef>
                <a:spcPct val="50000"/>
              </a:spcBef>
            </a:pPr>
            <a:r>
              <a:rPr lang="el-GR"/>
              <a:t>3.	Απασχόληση με μειωμένο ωράριο εργασίας</a:t>
            </a:r>
          </a:p>
          <a:p>
            <a:pPr>
              <a:spcBef>
                <a:spcPct val="50000"/>
              </a:spcBef>
            </a:pPr>
            <a:endParaRPr lang="el-GR"/>
          </a:p>
          <a:p>
            <a:pPr>
              <a:spcBef>
                <a:spcPct val="50000"/>
              </a:spcBef>
            </a:pPr>
            <a:r>
              <a:rPr lang="el-GR"/>
              <a:t>     Δήλωση απασχόλησης- Παράλειψη υποβολής δήλωσης</a:t>
            </a:r>
          </a:p>
          <a:p>
            <a:pPr>
              <a:spcBef>
                <a:spcPct val="50000"/>
              </a:spcBef>
            </a:pPr>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ChangeArrowheads="1"/>
          </p:cNvSpPr>
          <p:nvPr/>
        </p:nvSpPr>
        <p:spPr bwMode="auto">
          <a:xfrm>
            <a:off x="755650" y="-1444625"/>
            <a:ext cx="7920038" cy="8037513"/>
          </a:xfrm>
          <a:prstGeom prst="rect">
            <a:avLst/>
          </a:prstGeom>
          <a:noFill/>
          <a:ln w="9525">
            <a:noFill/>
            <a:miter lim="800000"/>
            <a:headEnd/>
            <a:tailEnd/>
          </a:ln>
        </p:spPr>
        <p:txBody>
          <a:bodyPr>
            <a:spAutoFit/>
          </a:bodyPr>
          <a:lstStyle/>
          <a:p>
            <a:pPr>
              <a:spcBef>
                <a:spcPct val="50000"/>
              </a:spcBef>
            </a:pPr>
            <a:endParaRPr lang="el-GR"/>
          </a:p>
          <a:p>
            <a:pPr>
              <a:spcBef>
                <a:spcPct val="50000"/>
              </a:spcBef>
            </a:pPr>
            <a:endParaRPr lang="el-GR"/>
          </a:p>
          <a:p>
            <a:pPr>
              <a:spcBef>
                <a:spcPct val="50000"/>
              </a:spcBef>
            </a:pPr>
            <a:endParaRPr lang="el-GR"/>
          </a:p>
          <a:p>
            <a:pPr>
              <a:spcBef>
                <a:spcPct val="50000"/>
              </a:spcBef>
            </a:pPr>
            <a:endParaRPr lang="el-GR"/>
          </a:p>
          <a:p>
            <a:pPr algn="ctr">
              <a:spcBef>
                <a:spcPct val="50000"/>
              </a:spcBef>
            </a:pPr>
            <a:r>
              <a:rPr lang="el-GR"/>
              <a:t>ΣΥΝΤΑΞΙΟΔΟΤΗΣΗ ΟΙΚΟΓΕΝΕΙΩΝ  Π.Α</a:t>
            </a:r>
          </a:p>
          <a:p>
            <a:pPr algn="ctr">
              <a:spcBef>
                <a:spcPct val="50000"/>
              </a:spcBef>
            </a:pPr>
            <a:r>
              <a:rPr lang="el-GR"/>
              <a:t>(άμεσης και πατρικής)</a:t>
            </a:r>
          </a:p>
          <a:p>
            <a:pPr>
              <a:spcBef>
                <a:spcPct val="50000"/>
              </a:spcBef>
            </a:pPr>
            <a:r>
              <a:rPr lang="el-GR"/>
              <a:t>Άμεση οικογένεια  είναι  χήρα / ος  και τα ορφανά παιδιά του αποβιώσαντος</a:t>
            </a:r>
          </a:p>
          <a:p>
            <a:pPr>
              <a:spcBef>
                <a:spcPct val="50000"/>
              </a:spcBef>
            </a:pPr>
            <a:r>
              <a:rPr lang="el-GR"/>
              <a:t>Πατρική οικογένεια είναι πατέρας ,μητέρα και άγαμες αδελφές</a:t>
            </a:r>
          </a:p>
          <a:p>
            <a:pPr>
              <a:spcBef>
                <a:spcPct val="50000"/>
              </a:spcBef>
            </a:pPr>
            <a:r>
              <a:rPr lang="el-GR"/>
              <a:t>                                     Άμεση οικογένεια</a:t>
            </a:r>
          </a:p>
          <a:p>
            <a:pPr>
              <a:spcBef>
                <a:spcPct val="50000"/>
              </a:spcBef>
            </a:pPr>
            <a:r>
              <a:rPr lang="el-GR"/>
              <a:t>Όροι συνταξιοδότησης  επιζώντος συζύγου</a:t>
            </a:r>
          </a:p>
          <a:p>
            <a:pPr>
              <a:spcBef>
                <a:spcPct val="50000"/>
              </a:spcBef>
            </a:pPr>
            <a:r>
              <a:rPr lang="el-GR"/>
              <a:t>Α. Χρόνος τέλεσης του γάμου</a:t>
            </a:r>
          </a:p>
          <a:p>
            <a:pPr>
              <a:spcBef>
                <a:spcPct val="50000"/>
              </a:spcBef>
            </a:pPr>
            <a:r>
              <a:rPr lang="el-GR"/>
              <a:t>     1.  Να έχουν συμπληρωθεί 3 έτη πραγματικής υπηρεσίας από την τέλεση του γάμου (για τους εν ενεργεία)</a:t>
            </a:r>
          </a:p>
          <a:p>
            <a:pPr>
              <a:spcBef>
                <a:spcPct val="50000"/>
              </a:spcBef>
            </a:pPr>
            <a:r>
              <a:rPr lang="el-GR"/>
              <a:t>2.  Εάν ο γάμος τελέστηκε μετά τη συνταξιοδότηση του θανόντος, εφόσον ο θάνατος επήλθε μετά από 5 έτη από την τέλεση του γάμου</a:t>
            </a:r>
          </a:p>
          <a:p>
            <a:pPr>
              <a:spcBef>
                <a:spcPct val="50000"/>
              </a:spcBef>
            </a:pPr>
            <a:r>
              <a:rPr lang="el-GR"/>
              <a:t>Β. Κριτήρια διαφοράς ηλικίας</a:t>
            </a:r>
          </a:p>
          <a:p>
            <a:pPr>
              <a:spcBef>
                <a:spcPct val="50000"/>
              </a:spcBef>
            </a:pPr>
            <a:r>
              <a:rPr lang="el-GR"/>
              <a:t>Αν η διαφορά ηλικίας μεταξύ του αποβιώσαντος και του επιζώντος αφαιρουμένου του διαστήματος του γάμου είναι  μεγαλύτερη από 10 έτη, η σύνταξη υφίσταται μείωση</a:t>
            </a:r>
          </a:p>
          <a:p>
            <a:pPr>
              <a:spcBef>
                <a:spcPct val="50000"/>
              </a:spcBef>
            </a:pPr>
            <a:r>
              <a:rPr lang="el-GR"/>
              <a:t>1% για τα έτη μεταξύ 10 και 20</a:t>
            </a:r>
          </a:p>
          <a:p>
            <a:pPr>
              <a:spcBef>
                <a:spcPct val="50000"/>
              </a:spcBef>
            </a:pPr>
            <a:r>
              <a:rPr lang="el-GR"/>
              <a:t>2% για τα έτη από 21 έως 25</a:t>
            </a:r>
          </a:p>
          <a:p>
            <a:pPr>
              <a:spcBef>
                <a:spcPct val="50000"/>
              </a:spcBef>
            </a:pPr>
            <a:r>
              <a:rPr lang="el-GR"/>
              <a:t>3% για τα έτη από 26 έως 30</a:t>
            </a:r>
          </a:p>
          <a:p>
            <a:pPr>
              <a:spcBef>
                <a:spcPct val="50000"/>
              </a:spcBef>
            </a:pPr>
            <a:r>
              <a:rPr lang="el-GR"/>
              <a:t>4%  για τα έτη από 31 έως 35</a:t>
            </a:r>
          </a:p>
          <a:p>
            <a:pPr>
              <a:spcBef>
                <a:spcPct val="50000"/>
              </a:spcBef>
            </a:pPr>
            <a:r>
              <a:rPr lang="el-GR"/>
              <a:t>5%  από 36 και άνω</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1547813" y="877888"/>
            <a:ext cx="6048375" cy="5073650"/>
          </a:xfrm>
          <a:prstGeom prst="rect">
            <a:avLst/>
          </a:prstGeom>
          <a:noFill/>
          <a:ln w="9525">
            <a:noFill/>
            <a:miter lim="800000"/>
            <a:headEnd/>
            <a:tailEnd/>
          </a:ln>
        </p:spPr>
        <p:txBody>
          <a:bodyPr>
            <a:spAutoFit/>
          </a:bodyPr>
          <a:lstStyle/>
          <a:p>
            <a:pPr algn="ctr">
              <a:spcBef>
                <a:spcPct val="50000"/>
              </a:spcBef>
            </a:pPr>
            <a:r>
              <a:rPr lang="el-GR"/>
              <a:t>ΠΕΡΙΠΤΩΣΕΙΣ</a:t>
            </a:r>
          </a:p>
          <a:p>
            <a:pPr>
              <a:spcBef>
                <a:spcPct val="50000"/>
              </a:spcBef>
            </a:pPr>
            <a:endParaRPr lang="el-GR"/>
          </a:p>
          <a:p>
            <a:pPr>
              <a:spcBef>
                <a:spcPct val="50000"/>
              </a:spcBef>
            </a:pPr>
            <a:r>
              <a:rPr lang="el-GR" sz="1800" b="1"/>
              <a:t>Συνταξιούχοι του Δημοσίου και οι δύο</a:t>
            </a:r>
          </a:p>
          <a:p>
            <a:pPr>
              <a:spcBef>
                <a:spcPct val="50000"/>
              </a:spcBef>
            </a:pPr>
            <a:r>
              <a:rPr lang="el-GR"/>
              <a:t> </a:t>
            </a:r>
            <a:r>
              <a:rPr lang="el-GR" b="1"/>
              <a:t>Ο επιζών επιλέγει τη μεγαλύτερη σύνταξη και λαμβάνει το 25% της άλλης σύνταξης</a:t>
            </a:r>
            <a:r>
              <a:rPr lang="el-GR"/>
              <a:t> </a:t>
            </a:r>
          </a:p>
          <a:p>
            <a:pPr>
              <a:spcBef>
                <a:spcPct val="50000"/>
              </a:spcBef>
            </a:pPr>
            <a:r>
              <a:rPr lang="el-GR"/>
              <a:t>π.χ σύνταξη θανόντος 1400 € σύνταξη επιζώντος 1000 €</a:t>
            </a:r>
          </a:p>
          <a:p>
            <a:pPr>
              <a:spcBef>
                <a:spcPct val="50000"/>
              </a:spcBef>
            </a:pPr>
            <a:endParaRPr lang="el-GR"/>
          </a:p>
          <a:p>
            <a:pPr>
              <a:spcBef>
                <a:spcPct val="50000"/>
              </a:spcBef>
            </a:pPr>
            <a:r>
              <a:rPr lang="el-GR"/>
              <a:t>α) Επιλέγει τη σύνταξη του θανόντος και το 25% της δικής του</a:t>
            </a:r>
          </a:p>
          <a:p>
            <a:pPr>
              <a:spcBef>
                <a:spcPct val="50000"/>
              </a:spcBef>
            </a:pPr>
            <a:r>
              <a:rPr lang="el-GR"/>
              <a:t>    1400 χ 70% =</a:t>
            </a:r>
            <a:r>
              <a:rPr lang="el-GR" b="1"/>
              <a:t>980 €</a:t>
            </a:r>
          </a:p>
          <a:p>
            <a:pPr>
              <a:spcBef>
                <a:spcPct val="50000"/>
              </a:spcBef>
            </a:pPr>
            <a:r>
              <a:rPr lang="el-GR"/>
              <a:t> 980 + 250  (1000 χ 25%)=</a:t>
            </a:r>
            <a:r>
              <a:rPr lang="el-GR" b="1"/>
              <a:t>1230 €</a:t>
            </a:r>
          </a:p>
          <a:p>
            <a:pPr>
              <a:spcBef>
                <a:spcPct val="50000"/>
              </a:spcBef>
            </a:pPr>
            <a:endParaRPr lang="el-GR" b="1"/>
          </a:p>
          <a:p>
            <a:pPr>
              <a:spcBef>
                <a:spcPct val="50000"/>
              </a:spcBef>
            </a:pPr>
            <a:r>
              <a:rPr lang="el-GR"/>
              <a:t>β) Επιλέγει τη δική του και το 25% του θανόντος</a:t>
            </a:r>
          </a:p>
          <a:p>
            <a:pPr>
              <a:spcBef>
                <a:spcPct val="50000"/>
              </a:spcBef>
            </a:pPr>
            <a:r>
              <a:rPr lang="el-GR"/>
              <a:t>1000 + 245 ( 980 χ 25%)=</a:t>
            </a:r>
            <a:r>
              <a:rPr lang="el-GR" b="1"/>
              <a:t>1245 €</a:t>
            </a:r>
          </a:p>
          <a:p>
            <a:pPr>
              <a:spcBef>
                <a:spcPct val="50000"/>
              </a:spcBef>
            </a:pPr>
            <a:r>
              <a:rPr lang="el-GR" b="1"/>
              <a:t>                                         </a:t>
            </a:r>
            <a:r>
              <a:rPr lang="el-GR" sz="1800" b="1"/>
              <a:t>1245&gt; 1230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ChangeArrowheads="1"/>
          </p:cNvSpPr>
          <p:nvPr/>
        </p:nvSpPr>
        <p:spPr bwMode="auto">
          <a:xfrm>
            <a:off x="1692275" y="1122363"/>
            <a:ext cx="6408738" cy="4278312"/>
          </a:xfrm>
          <a:prstGeom prst="rect">
            <a:avLst/>
          </a:prstGeom>
          <a:noFill/>
          <a:ln w="9525">
            <a:noFill/>
            <a:miter lim="800000"/>
            <a:headEnd/>
            <a:tailEnd/>
          </a:ln>
        </p:spPr>
        <p:txBody>
          <a:bodyPr>
            <a:spAutoFit/>
          </a:bodyPr>
          <a:lstStyle/>
          <a:p>
            <a:pPr algn="ctr">
              <a:spcBef>
                <a:spcPct val="50000"/>
              </a:spcBef>
            </a:pPr>
            <a:r>
              <a:rPr lang="el-GR" sz="1800" b="1"/>
              <a:t>Και οι δύο Δ.Υ</a:t>
            </a:r>
          </a:p>
          <a:p>
            <a:pPr>
              <a:spcBef>
                <a:spcPct val="50000"/>
              </a:spcBef>
            </a:pPr>
            <a:r>
              <a:rPr lang="el-GR"/>
              <a:t>Επιλογές</a:t>
            </a:r>
          </a:p>
          <a:p>
            <a:pPr>
              <a:spcBef>
                <a:spcPct val="50000"/>
              </a:spcBef>
            </a:pPr>
            <a:r>
              <a:rPr lang="el-GR"/>
              <a:t>1. Ο επιζών δικαιούται 30%  από τα 7/10 της σύνταξης του θανόντος</a:t>
            </a:r>
          </a:p>
          <a:p>
            <a:pPr>
              <a:spcBef>
                <a:spcPct val="50000"/>
              </a:spcBef>
            </a:pPr>
            <a:r>
              <a:rPr lang="el-GR"/>
              <a:t>Π.χ σύνταξη θανόντος 1000 €  </a:t>
            </a:r>
          </a:p>
          <a:p>
            <a:pPr>
              <a:spcBef>
                <a:spcPct val="50000"/>
              </a:spcBef>
            </a:pPr>
            <a:endParaRPr lang="el-GR"/>
          </a:p>
          <a:p>
            <a:pPr>
              <a:spcBef>
                <a:spcPct val="50000"/>
              </a:spcBef>
            </a:pPr>
            <a:r>
              <a:rPr lang="el-GR"/>
              <a:t>7/10 χ 1000 =700 και</a:t>
            </a:r>
          </a:p>
          <a:p>
            <a:pPr>
              <a:spcBef>
                <a:spcPct val="50000"/>
              </a:spcBef>
            </a:pPr>
            <a:r>
              <a:rPr lang="el-GR"/>
              <a:t> 700 χ 30%=</a:t>
            </a:r>
            <a:r>
              <a:rPr lang="el-GR" b="1"/>
              <a:t>210 €</a:t>
            </a:r>
          </a:p>
          <a:p>
            <a:pPr>
              <a:spcBef>
                <a:spcPct val="50000"/>
              </a:spcBef>
            </a:pPr>
            <a:endParaRPr lang="el-GR" b="1"/>
          </a:p>
          <a:p>
            <a:pPr>
              <a:spcBef>
                <a:spcPct val="50000"/>
              </a:spcBef>
            </a:pPr>
            <a:r>
              <a:rPr lang="el-GR"/>
              <a:t>2. Αναστολή της σύνταξης χηρείας για το δικό του δικαίωμα</a:t>
            </a:r>
          </a:p>
          <a:p>
            <a:pPr>
              <a:spcBef>
                <a:spcPct val="50000"/>
              </a:spcBef>
            </a:pPr>
            <a:r>
              <a:rPr lang="el-GR"/>
              <a:t>και επιλογή όταν   συνταξιοδοτηθεί της μεγαλύτερης σύνταξης και το   25% της δεύτερης</a:t>
            </a:r>
          </a:p>
          <a:p>
            <a:pPr>
              <a:spcBef>
                <a:spcPct val="50000"/>
              </a:spcBef>
            </a:pPr>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1403350" y="404813"/>
            <a:ext cx="6391275" cy="6203950"/>
          </a:xfrm>
          <a:prstGeom prst="rect">
            <a:avLst/>
          </a:prstGeom>
          <a:noFill/>
          <a:ln w="9525">
            <a:noFill/>
            <a:miter lim="800000"/>
            <a:headEnd/>
            <a:tailEnd/>
          </a:ln>
        </p:spPr>
        <p:txBody>
          <a:bodyPr>
            <a:spAutoFit/>
          </a:bodyPr>
          <a:lstStyle/>
          <a:p>
            <a:pPr>
              <a:spcBef>
                <a:spcPct val="50000"/>
              </a:spcBef>
            </a:pPr>
            <a:r>
              <a:rPr lang="el-GR" b="1"/>
              <a:t>Επιζών  Δ.Υ    θανών του ευρύτερου δημόσιου τομέα</a:t>
            </a:r>
          </a:p>
          <a:p>
            <a:pPr>
              <a:spcBef>
                <a:spcPct val="50000"/>
              </a:spcBef>
            </a:pPr>
            <a:r>
              <a:rPr lang="el-GR"/>
              <a:t>                          (Τράπεζες, ΔΕΗ, ΟΤΕ  κλπ)</a:t>
            </a:r>
          </a:p>
          <a:p>
            <a:pPr>
              <a:spcBef>
                <a:spcPct val="50000"/>
              </a:spcBef>
            </a:pPr>
            <a:endParaRPr lang="el-GR"/>
          </a:p>
          <a:p>
            <a:pPr>
              <a:spcBef>
                <a:spcPct val="50000"/>
              </a:spcBef>
            </a:pPr>
            <a:r>
              <a:rPr lang="el-GR"/>
              <a:t>1.Δικαιούται ο επιζών το 30% της σύνταξης του θανόντος</a:t>
            </a:r>
          </a:p>
          <a:p>
            <a:pPr>
              <a:spcBef>
                <a:spcPct val="50000"/>
              </a:spcBef>
            </a:pPr>
            <a:endParaRPr lang="el-GR"/>
          </a:p>
          <a:p>
            <a:pPr>
              <a:spcBef>
                <a:spcPct val="50000"/>
              </a:spcBef>
            </a:pPr>
            <a:r>
              <a:rPr lang="el-GR"/>
              <a:t>2. Αναστολή του δικού του συνταξιοδοτικού δικαιώματος</a:t>
            </a:r>
          </a:p>
          <a:p>
            <a:pPr>
              <a:spcBef>
                <a:spcPct val="50000"/>
              </a:spcBef>
            </a:pPr>
            <a:r>
              <a:rPr lang="el-GR"/>
              <a:t>    Όταν εξέλθει στη σύνταξη θα πάρει τη δική του σύνταξη</a:t>
            </a:r>
          </a:p>
          <a:p>
            <a:pPr>
              <a:spcBef>
                <a:spcPct val="50000"/>
              </a:spcBef>
            </a:pPr>
            <a:r>
              <a:rPr lang="el-GR"/>
              <a:t>   και το 50% της σύνταξης του θανόντος  μέχρι τα 65 και το</a:t>
            </a:r>
          </a:p>
          <a:p>
            <a:pPr>
              <a:spcBef>
                <a:spcPct val="50000"/>
              </a:spcBef>
            </a:pPr>
            <a:r>
              <a:rPr lang="el-GR"/>
              <a:t>   70%  μετά τα 65</a:t>
            </a:r>
          </a:p>
          <a:p>
            <a:pPr>
              <a:spcBef>
                <a:spcPct val="50000"/>
              </a:spcBef>
            </a:pPr>
            <a:endParaRPr lang="el-GR"/>
          </a:p>
          <a:p>
            <a:pPr>
              <a:spcBef>
                <a:spcPct val="50000"/>
              </a:spcBef>
            </a:pPr>
            <a:r>
              <a:rPr lang="el-GR"/>
              <a:t>π.χ  </a:t>
            </a:r>
            <a:r>
              <a:rPr lang="el-GR" b="1"/>
              <a:t>σύνταξη θανόντος 1200 €</a:t>
            </a:r>
          </a:p>
          <a:p>
            <a:pPr>
              <a:spcBef>
                <a:spcPct val="50000"/>
              </a:spcBef>
            </a:pPr>
            <a:r>
              <a:rPr lang="el-GR" b="1"/>
              <a:t>       1200 χ 70% = 840 €</a:t>
            </a:r>
          </a:p>
          <a:p>
            <a:pPr>
              <a:spcBef>
                <a:spcPct val="50000"/>
              </a:spcBef>
            </a:pPr>
            <a:r>
              <a:rPr lang="el-GR" b="1"/>
              <a:t>       </a:t>
            </a:r>
          </a:p>
          <a:p>
            <a:pPr>
              <a:spcBef>
                <a:spcPct val="50000"/>
              </a:spcBef>
            </a:pPr>
            <a:r>
              <a:rPr lang="el-GR" b="1"/>
              <a:t>       840 χ 50% =420 € μέχρι τα 65 και</a:t>
            </a:r>
          </a:p>
          <a:p>
            <a:pPr>
              <a:spcBef>
                <a:spcPct val="50000"/>
              </a:spcBef>
            </a:pPr>
            <a:r>
              <a:rPr lang="el-GR" b="1"/>
              <a:t>     </a:t>
            </a:r>
          </a:p>
          <a:p>
            <a:pPr>
              <a:spcBef>
                <a:spcPct val="50000"/>
              </a:spcBef>
            </a:pPr>
            <a:r>
              <a:rPr lang="el-GR" b="1"/>
              <a:t>        840 χ 70% = 588 €  μετά τα 65</a:t>
            </a:r>
          </a:p>
          <a:p>
            <a:pPr>
              <a:spcBef>
                <a:spcPct val="50000"/>
              </a:spcBef>
            </a:pPr>
            <a:r>
              <a:rPr lang="el-G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ChangeArrowheads="1"/>
          </p:cNvSpPr>
          <p:nvPr/>
        </p:nvSpPr>
        <p:spPr bwMode="auto">
          <a:xfrm>
            <a:off x="1692275" y="144463"/>
            <a:ext cx="6264275" cy="5837237"/>
          </a:xfrm>
          <a:prstGeom prst="rect">
            <a:avLst/>
          </a:prstGeom>
          <a:noFill/>
          <a:ln w="9525">
            <a:noFill/>
            <a:miter lim="800000"/>
            <a:headEnd/>
            <a:tailEnd/>
          </a:ln>
        </p:spPr>
        <p:txBody>
          <a:bodyPr>
            <a:spAutoFit/>
          </a:bodyPr>
          <a:lstStyle/>
          <a:p>
            <a:pPr>
              <a:spcBef>
                <a:spcPct val="50000"/>
              </a:spcBef>
            </a:pPr>
            <a:r>
              <a:rPr lang="el-GR"/>
              <a:t>.    </a:t>
            </a:r>
            <a:r>
              <a:rPr lang="el-GR" b="1"/>
              <a:t>Επιζών  Δ.Υ   θανών  σύζυγος   ιδιωτικού τομέα</a:t>
            </a:r>
          </a:p>
          <a:p>
            <a:pPr>
              <a:spcBef>
                <a:spcPct val="50000"/>
              </a:spcBef>
            </a:pPr>
            <a:endParaRPr lang="el-GR" b="1"/>
          </a:p>
          <a:p>
            <a:pPr>
              <a:spcBef>
                <a:spcPct val="50000"/>
              </a:spcBef>
            </a:pPr>
            <a:r>
              <a:rPr lang="el-GR"/>
              <a:t>      Δικαιούται άμεσα άσχετα αν εργάζεται</a:t>
            </a:r>
          </a:p>
          <a:p>
            <a:pPr>
              <a:spcBef>
                <a:spcPct val="50000"/>
              </a:spcBef>
            </a:pPr>
            <a:r>
              <a:rPr lang="el-GR"/>
              <a:t>       70%  της σύνταξης του θανόντος για μία τριετία</a:t>
            </a:r>
          </a:p>
          <a:p>
            <a:pPr>
              <a:spcBef>
                <a:spcPct val="50000"/>
              </a:spcBef>
            </a:pPr>
            <a:r>
              <a:rPr lang="el-GR"/>
              <a:t>       50%   της σύνταξης  μέχρι τα 65</a:t>
            </a:r>
          </a:p>
          <a:p>
            <a:pPr>
              <a:spcBef>
                <a:spcPct val="50000"/>
              </a:spcBef>
            </a:pPr>
            <a:r>
              <a:rPr lang="el-GR"/>
              <a:t>       70%    της σύνταξης  μετά τα 65</a:t>
            </a:r>
          </a:p>
          <a:p>
            <a:pPr>
              <a:spcBef>
                <a:spcPct val="50000"/>
              </a:spcBef>
            </a:pPr>
            <a:endParaRPr lang="el-GR"/>
          </a:p>
          <a:p>
            <a:pPr>
              <a:spcBef>
                <a:spcPct val="50000"/>
              </a:spcBef>
            </a:pPr>
            <a:r>
              <a:rPr lang="el-GR"/>
              <a:t>Παράδειγμα</a:t>
            </a:r>
          </a:p>
          <a:p>
            <a:pPr>
              <a:spcBef>
                <a:spcPct val="50000"/>
              </a:spcBef>
            </a:pPr>
            <a:r>
              <a:rPr lang="el-GR"/>
              <a:t>      </a:t>
            </a:r>
            <a:r>
              <a:rPr lang="el-GR" b="1"/>
              <a:t>Σύνταξη  θανόντος  700 €</a:t>
            </a:r>
          </a:p>
          <a:p>
            <a:pPr>
              <a:spcBef>
                <a:spcPct val="50000"/>
              </a:spcBef>
            </a:pPr>
            <a:endParaRPr lang="el-GR" b="1"/>
          </a:p>
          <a:p>
            <a:pPr>
              <a:spcBef>
                <a:spcPct val="50000"/>
              </a:spcBef>
            </a:pPr>
            <a:r>
              <a:rPr lang="el-GR" b="1"/>
              <a:t>      Πρώτη τριετία        700 χ 7/10 = 490€</a:t>
            </a:r>
          </a:p>
          <a:p>
            <a:pPr>
              <a:spcBef>
                <a:spcPct val="50000"/>
              </a:spcBef>
            </a:pPr>
            <a:endParaRPr lang="el-GR" b="1"/>
          </a:p>
          <a:p>
            <a:pPr>
              <a:spcBef>
                <a:spcPct val="50000"/>
              </a:spcBef>
            </a:pPr>
            <a:r>
              <a:rPr lang="el-GR" b="1"/>
              <a:t>      Μετά την τριετία    490: 2 = 245 € μέχρι τα 65</a:t>
            </a:r>
          </a:p>
          <a:p>
            <a:pPr>
              <a:spcBef>
                <a:spcPct val="50000"/>
              </a:spcBef>
            </a:pPr>
            <a:endParaRPr lang="el-GR" b="1"/>
          </a:p>
          <a:p>
            <a:pPr>
              <a:spcBef>
                <a:spcPct val="50000"/>
              </a:spcBef>
            </a:pPr>
            <a:r>
              <a:rPr lang="el-GR" b="1"/>
              <a:t>      Μετά τα 65              490 χ 7/10= 343€  </a:t>
            </a:r>
          </a:p>
          <a:p>
            <a:pPr>
              <a:spcBef>
                <a:spcPct val="50000"/>
              </a:spcBef>
            </a:pPr>
            <a:r>
              <a:rPr lang="el-GR" b="1"/>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ChangeArrowheads="1"/>
          </p:cNvSpPr>
          <p:nvPr/>
        </p:nvSpPr>
        <p:spPr bwMode="auto">
          <a:xfrm>
            <a:off x="1835150" y="188913"/>
            <a:ext cx="6121400" cy="6478587"/>
          </a:xfrm>
          <a:prstGeom prst="rect">
            <a:avLst/>
          </a:prstGeom>
          <a:noFill/>
          <a:ln w="9525">
            <a:noFill/>
            <a:miter lim="800000"/>
            <a:headEnd/>
            <a:tailEnd/>
          </a:ln>
        </p:spPr>
        <p:txBody>
          <a:bodyPr>
            <a:spAutoFit/>
          </a:bodyPr>
          <a:lstStyle/>
          <a:p>
            <a:pPr algn="ctr">
              <a:spcBef>
                <a:spcPct val="50000"/>
              </a:spcBef>
            </a:pPr>
            <a:r>
              <a:rPr lang="el-GR" sz="1800"/>
              <a:t>Ορφανά παιδιά Δ.Υ</a:t>
            </a:r>
          </a:p>
          <a:p>
            <a:pPr>
              <a:spcBef>
                <a:spcPct val="50000"/>
              </a:spcBef>
            </a:pPr>
            <a:r>
              <a:rPr lang="el-GR"/>
              <a:t>Δικαιούνται σύνταξη εφόσον είναι ανήλικα και άγαμα</a:t>
            </a:r>
          </a:p>
          <a:p>
            <a:pPr>
              <a:spcBef>
                <a:spcPct val="50000"/>
              </a:spcBef>
            </a:pPr>
            <a:r>
              <a:rPr lang="el-GR"/>
              <a:t> ή μέχρι να τελειώσουν τις σπουδές σύμφωνα με τα έτη φοίτησης της κάθε σχολής και όχι πέραν του 24ου έτους</a:t>
            </a:r>
          </a:p>
          <a:p>
            <a:pPr>
              <a:spcBef>
                <a:spcPct val="50000"/>
              </a:spcBef>
            </a:pPr>
            <a:r>
              <a:rPr lang="el-GR"/>
              <a:t> της ηλικίας</a:t>
            </a:r>
          </a:p>
          <a:p>
            <a:pPr>
              <a:spcBef>
                <a:spcPct val="50000"/>
              </a:spcBef>
            </a:pPr>
            <a:r>
              <a:rPr lang="el-GR"/>
              <a:t>1 ή 2 παιδιά     7/10 της σύνταξης</a:t>
            </a:r>
          </a:p>
          <a:p>
            <a:pPr>
              <a:spcBef>
                <a:spcPct val="50000"/>
              </a:spcBef>
            </a:pPr>
            <a:r>
              <a:rPr lang="el-GR"/>
              <a:t>3   παιδιά         8/10</a:t>
            </a:r>
          </a:p>
          <a:p>
            <a:pPr>
              <a:spcBef>
                <a:spcPct val="50000"/>
              </a:spcBef>
            </a:pPr>
            <a:r>
              <a:rPr lang="el-GR"/>
              <a:t>4   παιδιά         9/10</a:t>
            </a:r>
          </a:p>
          <a:p>
            <a:pPr>
              <a:spcBef>
                <a:spcPct val="50000"/>
              </a:spcBef>
            </a:pPr>
            <a:r>
              <a:rPr lang="el-GR"/>
              <a:t>5 και άνω      10/10</a:t>
            </a:r>
          </a:p>
          <a:p>
            <a:pPr>
              <a:spcBef>
                <a:spcPct val="50000"/>
              </a:spcBef>
            </a:pPr>
            <a:r>
              <a:rPr lang="el-GR"/>
              <a:t>Αν υπάρχει χήρα και τέκνα η μισή σύνταξη στη χήρα </a:t>
            </a:r>
          </a:p>
          <a:p>
            <a:pPr>
              <a:spcBef>
                <a:spcPct val="50000"/>
              </a:spcBef>
            </a:pPr>
            <a:r>
              <a:rPr lang="el-GR"/>
              <a:t>και η άλλη μισή στα τέκνα κατά ίσες μερίδες</a:t>
            </a:r>
          </a:p>
          <a:p>
            <a:pPr>
              <a:spcBef>
                <a:spcPct val="50000"/>
              </a:spcBef>
            </a:pPr>
            <a:r>
              <a:rPr lang="el-GR" b="1"/>
              <a:t>Άγαμες θυγατέρες ασφαλισμένων έως 31-12-82</a:t>
            </a:r>
          </a:p>
          <a:p>
            <a:pPr>
              <a:spcBef>
                <a:spcPct val="50000"/>
              </a:spcBef>
            </a:pPr>
            <a:r>
              <a:rPr lang="el-GR"/>
              <a:t>Δικαιούνται σύνταξη και όταν ενηλικιωθούν (729€)</a:t>
            </a:r>
          </a:p>
          <a:p>
            <a:pPr>
              <a:spcBef>
                <a:spcPct val="50000"/>
              </a:spcBef>
            </a:pPr>
            <a:r>
              <a:rPr lang="el-GR"/>
              <a:t>α) Να έχουν γεννηθεί μέχρι το 1960</a:t>
            </a:r>
          </a:p>
          <a:p>
            <a:pPr>
              <a:spcBef>
                <a:spcPct val="50000"/>
              </a:spcBef>
            </a:pPr>
            <a:r>
              <a:rPr lang="el-GR"/>
              <a:t>β) Να μην έχουν μηνιαίο εισόδημα από το Δημόσιο ή </a:t>
            </a:r>
          </a:p>
          <a:p>
            <a:pPr>
              <a:spcBef>
                <a:spcPct val="50000"/>
              </a:spcBef>
            </a:pPr>
            <a:r>
              <a:rPr lang="el-GR"/>
              <a:t>τον ευρύτερο δημόσιο τομέα μεγαλύτερο από 365€</a:t>
            </a:r>
          </a:p>
          <a:p>
            <a:pPr>
              <a:spcBef>
                <a:spcPct val="50000"/>
              </a:spcBef>
            </a:pPr>
            <a:r>
              <a:rPr lang="el-GR"/>
              <a:t>γ) Να μην έχουν φορολογητέο εισόδημα πάνω από </a:t>
            </a:r>
          </a:p>
          <a:p>
            <a:pPr>
              <a:spcBef>
                <a:spcPct val="50000"/>
              </a:spcBef>
            </a:pPr>
            <a:r>
              <a:rPr lang="el-GR"/>
              <a:t>    365 χ 12 =4380 κλπ</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ChangeArrowheads="1"/>
          </p:cNvSpPr>
          <p:nvPr/>
        </p:nvSpPr>
        <p:spPr bwMode="auto">
          <a:xfrm>
            <a:off x="1979613" y="327025"/>
            <a:ext cx="5472112" cy="5470525"/>
          </a:xfrm>
          <a:prstGeom prst="rect">
            <a:avLst/>
          </a:prstGeom>
          <a:noFill/>
          <a:ln w="9525">
            <a:noFill/>
            <a:miter lim="800000"/>
            <a:headEnd/>
            <a:tailEnd/>
          </a:ln>
        </p:spPr>
        <p:txBody>
          <a:bodyPr>
            <a:spAutoFit/>
          </a:bodyPr>
          <a:lstStyle/>
          <a:p>
            <a:pPr algn="ctr">
              <a:spcBef>
                <a:spcPct val="50000"/>
              </a:spcBef>
            </a:pPr>
            <a:r>
              <a:rPr lang="el-GR" b="1"/>
              <a:t>Ανάπηρα παιδιά</a:t>
            </a:r>
          </a:p>
          <a:p>
            <a:pPr>
              <a:spcBef>
                <a:spcPct val="50000"/>
              </a:spcBef>
            </a:pPr>
            <a:endParaRPr lang="el-GR"/>
          </a:p>
          <a:p>
            <a:pPr>
              <a:spcBef>
                <a:spcPct val="50000"/>
              </a:spcBef>
            </a:pPr>
            <a:r>
              <a:rPr lang="el-GR"/>
              <a:t>Δικαιούνται σύνταξη και μετά την ενηλικίωση εφόσον </a:t>
            </a:r>
          </a:p>
          <a:p>
            <a:pPr>
              <a:spcBef>
                <a:spcPct val="50000"/>
              </a:spcBef>
            </a:pPr>
            <a:r>
              <a:rPr lang="el-GR"/>
              <a:t>είναι άγαμα και ανίκανα για εργασία κατά 50%</a:t>
            </a:r>
          </a:p>
          <a:p>
            <a:pPr>
              <a:spcBef>
                <a:spcPct val="50000"/>
              </a:spcBef>
            </a:pPr>
            <a:r>
              <a:rPr lang="el-GR"/>
              <a:t>Η σύνταξη των ενήλικων ανίκανων τέκνων</a:t>
            </a:r>
          </a:p>
          <a:p>
            <a:pPr>
              <a:spcBef>
                <a:spcPct val="50000"/>
              </a:spcBef>
            </a:pPr>
            <a:r>
              <a:rPr lang="el-GR" b="1"/>
              <a:t>Ανικανότητα 50% - 60%  το ½ των 7/10 της σύνταξης</a:t>
            </a:r>
          </a:p>
          <a:p>
            <a:pPr>
              <a:spcBef>
                <a:spcPct val="50000"/>
              </a:spcBef>
            </a:pPr>
            <a:r>
              <a:rPr lang="el-GR" b="1"/>
              <a:t>Ανικανότητα   67%   τα 2/3 των 7/10 της σύνταξης</a:t>
            </a:r>
          </a:p>
          <a:p>
            <a:pPr>
              <a:spcBef>
                <a:spcPct val="50000"/>
              </a:spcBef>
            </a:pPr>
            <a:r>
              <a:rPr lang="el-GR" b="1"/>
              <a:t>Ανικανότητα   80%   τα 7/10των 7/10 σύνταξης</a:t>
            </a:r>
          </a:p>
          <a:p>
            <a:pPr>
              <a:spcBef>
                <a:spcPct val="50000"/>
              </a:spcBef>
            </a:pPr>
            <a:endParaRPr lang="el-GR"/>
          </a:p>
          <a:p>
            <a:pPr>
              <a:spcBef>
                <a:spcPct val="50000"/>
              </a:spcBef>
            </a:pPr>
            <a:r>
              <a:rPr lang="el-GR"/>
              <a:t>πχ σύνταξη 1000 €        7/10 χ 1000=700</a:t>
            </a:r>
          </a:p>
          <a:p>
            <a:pPr>
              <a:spcBef>
                <a:spcPct val="50000"/>
              </a:spcBef>
            </a:pPr>
            <a:endParaRPr lang="el-GR"/>
          </a:p>
          <a:p>
            <a:pPr>
              <a:spcBef>
                <a:spcPct val="50000"/>
              </a:spcBef>
            </a:pPr>
            <a:r>
              <a:rPr lang="el-GR"/>
              <a:t>Ανικανότητα 50% - 60%    ½ χ 700 = 350</a:t>
            </a:r>
          </a:p>
          <a:p>
            <a:pPr>
              <a:spcBef>
                <a:spcPct val="50000"/>
              </a:spcBef>
            </a:pPr>
            <a:r>
              <a:rPr lang="el-GR"/>
              <a:t>Ανικανότητα   67%          2/3  χ 700 = 467</a:t>
            </a:r>
          </a:p>
          <a:p>
            <a:pPr>
              <a:spcBef>
                <a:spcPct val="50000"/>
              </a:spcBef>
            </a:pPr>
            <a:r>
              <a:rPr lang="el-GR"/>
              <a:t>Ανικανότητα   80%         7/10 χ 700 = 490</a:t>
            </a:r>
          </a:p>
          <a:p>
            <a:pPr>
              <a:spcBef>
                <a:spcPct val="50000"/>
              </a:spcBef>
            </a:pP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1258888" y="908050"/>
            <a:ext cx="6697662" cy="5078413"/>
          </a:xfrm>
          <a:prstGeom prst="rect">
            <a:avLst/>
          </a:prstGeom>
          <a:noFill/>
          <a:ln w="9525">
            <a:noFill/>
            <a:miter lim="800000"/>
            <a:headEnd/>
            <a:tailEnd/>
          </a:ln>
        </p:spPr>
        <p:txBody>
          <a:bodyPr>
            <a:spAutoFit/>
          </a:bodyPr>
          <a:lstStyle/>
          <a:p>
            <a:pPr algn="ctr">
              <a:spcBef>
                <a:spcPct val="50000"/>
              </a:spcBef>
            </a:pPr>
            <a:r>
              <a:rPr lang="el-GR" sz="1800" b="1"/>
              <a:t>Έναρξη υπηρεσίας</a:t>
            </a:r>
          </a:p>
          <a:p>
            <a:pPr>
              <a:spcBef>
                <a:spcPct val="50000"/>
              </a:spcBef>
            </a:pPr>
            <a:endParaRPr lang="el-GR"/>
          </a:p>
          <a:p>
            <a:pPr>
              <a:spcBef>
                <a:spcPct val="50000"/>
              </a:spcBef>
            </a:pPr>
            <a:r>
              <a:rPr lang="el-GR" sz="1800"/>
              <a:t>Ως ημερομηνία έναρξης της υπηρεσίας λαμβάνεται υπόψη η ημερομηνία του ΦΕΚ διορισμού υπό την προϋπόθεση ότι η ανάληψη υπηρεσίας θα λάβει χώρα σε ένα μήνα από την ημερομηνία κοινοποίησης της πράξης διορισμού. Διαφορετικά λαμβάνεται υπόψη η ανάληψη υπηρεσίας.</a:t>
            </a:r>
          </a:p>
          <a:p>
            <a:pPr>
              <a:spcBef>
                <a:spcPct val="50000"/>
              </a:spcBef>
            </a:pPr>
            <a:endParaRPr lang="el-GR"/>
          </a:p>
          <a:p>
            <a:pPr>
              <a:spcBef>
                <a:spcPct val="50000"/>
              </a:spcBef>
            </a:pPr>
            <a:r>
              <a:rPr lang="el-GR"/>
              <a:t>                                         </a:t>
            </a:r>
            <a:r>
              <a:rPr lang="el-GR" sz="1800" b="1"/>
              <a:t>Τερματισμός υπηρεσίας</a:t>
            </a:r>
          </a:p>
          <a:p>
            <a:pPr>
              <a:spcBef>
                <a:spcPct val="50000"/>
              </a:spcBef>
            </a:pPr>
            <a:r>
              <a:rPr lang="el-GR" sz="1800"/>
              <a:t>α)   Απόλυση για λόγους οικειοθελούς παραίτησης</a:t>
            </a:r>
          </a:p>
          <a:p>
            <a:pPr>
              <a:spcBef>
                <a:spcPct val="50000"/>
              </a:spcBef>
            </a:pPr>
            <a:r>
              <a:rPr lang="el-GR" sz="1800"/>
              <a:t>β)   Απόλυση για σωματική ή πνευματική ανικανότητα</a:t>
            </a:r>
          </a:p>
          <a:p>
            <a:pPr>
              <a:spcBef>
                <a:spcPct val="50000"/>
              </a:spcBef>
            </a:pPr>
            <a:r>
              <a:rPr lang="el-GR" sz="1800"/>
              <a:t>γ)   Αυτοδίκαιη απόλυση</a:t>
            </a:r>
          </a:p>
          <a:p>
            <a:pPr>
              <a:spcBef>
                <a:spcPct val="50000"/>
              </a:spcBef>
            </a:pPr>
            <a:r>
              <a:rPr lang="el-GR" sz="1800"/>
              <a:t>δ)   Απόλυση λόγω ορίου ηλικίας</a:t>
            </a:r>
          </a:p>
          <a:p>
            <a:pPr>
              <a:spcBef>
                <a:spcPct val="50000"/>
              </a:spcBef>
            </a:pPr>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ChangeArrowheads="1"/>
          </p:cNvSpPr>
          <p:nvPr/>
        </p:nvSpPr>
        <p:spPr bwMode="auto">
          <a:xfrm>
            <a:off x="1220788" y="633413"/>
            <a:ext cx="6986587" cy="5591175"/>
          </a:xfrm>
          <a:prstGeom prst="rect">
            <a:avLst/>
          </a:prstGeom>
          <a:noFill/>
          <a:ln w="9525">
            <a:noFill/>
            <a:miter lim="800000"/>
            <a:headEnd/>
            <a:tailEnd/>
          </a:ln>
        </p:spPr>
        <p:txBody>
          <a:bodyPr wrap="none" anchor="ctr">
            <a:spAutoFit/>
          </a:bodyPr>
          <a:lstStyle/>
          <a:p>
            <a:pPr>
              <a:tabLst>
                <a:tab pos="457200" algn="l"/>
              </a:tabLst>
            </a:pPr>
            <a:r>
              <a:rPr lang="el-GR" b="1"/>
              <a:t>                           </a:t>
            </a:r>
            <a:r>
              <a:rPr lang="en-US" b="1"/>
              <a:t>Σύνταξη διαζευγμένων συζύγων</a:t>
            </a:r>
          </a:p>
          <a:p>
            <a:pPr>
              <a:tabLst>
                <a:tab pos="457200" algn="l"/>
              </a:tabLst>
            </a:pPr>
            <a:r>
              <a:rPr lang="el-GR"/>
              <a:t>         </a:t>
            </a:r>
            <a:r>
              <a:rPr lang="en-US"/>
              <a:t>                                  Ν.4002/2011</a:t>
            </a:r>
          </a:p>
          <a:p>
            <a:pPr>
              <a:tabLst>
                <a:tab pos="457200" algn="l"/>
              </a:tabLst>
            </a:pPr>
            <a:r>
              <a:rPr lang="en-US" b="1"/>
              <a:t>Προϋποθέσεις</a:t>
            </a:r>
          </a:p>
          <a:p>
            <a:pPr>
              <a:tabLst>
                <a:tab pos="457200" algn="l"/>
              </a:tabLst>
            </a:pPr>
            <a:r>
              <a:rPr lang="el-GR"/>
              <a:t>1.  </a:t>
            </a:r>
            <a:r>
              <a:rPr lang="en-US"/>
              <a:t>Να είναι ο αιτών 65 ετών ή να έχει αναπηρία 67% </a:t>
            </a:r>
            <a:r>
              <a:rPr lang="el-GR"/>
              <a:t>και άνω</a:t>
            </a:r>
            <a:endParaRPr lang="en-US"/>
          </a:p>
          <a:p>
            <a:pPr>
              <a:tabLst>
                <a:tab pos="457200" algn="l"/>
              </a:tabLst>
            </a:pPr>
            <a:r>
              <a:rPr lang="el-GR"/>
              <a:t>2.   </a:t>
            </a:r>
            <a:r>
              <a:rPr lang="en-US"/>
              <a:t>Να υπάρχουν 10 έτη έγγαμου βίου μέχρι τη λύση </a:t>
            </a:r>
            <a:r>
              <a:rPr lang="el-GR"/>
              <a:t>του γάμου</a:t>
            </a:r>
            <a:endParaRPr lang="en-US"/>
          </a:p>
          <a:p>
            <a:pPr>
              <a:tabLst>
                <a:tab pos="457200" algn="l"/>
              </a:tabLst>
            </a:pPr>
            <a:endParaRPr lang="en-US"/>
          </a:p>
          <a:p>
            <a:pPr>
              <a:tabLst>
                <a:tab pos="457200" algn="l"/>
              </a:tabLst>
            </a:pPr>
            <a:r>
              <a:rPr lang="el-GR"/>
              <a:t>3.  </a:t>
            </a:r>
            <a:r>
              <a:rPr lang="en-US"/>
              <a:t>Ο,η πρώην σύζυγος να κατέβαλλε διατροφή κατά τη στιγμή του θανάτου</a:t>
            </a:r>
          </a:p>
          <a:p>
            <a:pPr>
              <a:tabLst>
                <a:tab pos="457200" algn="l"/>
              </a:tabLst>
            </a:pPr>
            <a:r>
              <a:rPr lang="el-GR"/>
              <a:t>4.</a:t>
            </a:r>
            <a:r>
              <a:rPr lang="en-US"/>
              <a:t>  </a:t>
            </a:r>
            <a:r>
              <a:rPr lang="el-GR"/>
              <a:t> </a:t>
            </a:r>
            <a:r>
              <a:rPr lang="en-US"/>
              <a:t>Να μην οφείλεται το διαζύγιο σε ισχυρό κλονισμό </a:t>
            </a:r>
            <a:r>
              <a:rPr lang="el-GR"/>
              <a:t>του γάμου</a:t>
            </a:r>
            <a:endParaRPr lang="en-US"/>
          </a:p>
          <a:p>
            <a:pPr>
              <a:tabLst>
                <a:tab pos="457200" algn="l"/>
              </a:tabLst>
            </a:pPr>
            <a:r>
              <a:rPr lang="en-US"/>
              <a:t>  </a:t>
            </a:r>
            <a:r>
              <a:rPr lang="el-GR"/>
              <a:t>   </a:t>
            </a:r>
            <a:r>
              <a:rPr lang="en-US"/>
              <a:t> από υπαιτιότητα του επιζώντος</a:t>
            </a:r>
          </a:p>
          <a:p>
            <a:pPr>
              <a:tabLst>
                <a:tab pos="457200" algn="l"/>
              </a:tabLst>
            </a:pPr>
            <a:r>
              <a:rPr lang="el-GR"/>
              <a:t>5.  </a:t>
            </a:r>
            <a:r>
              <a:rPr lang="en-US"/>
              <a:t>Το συνολικό ετήσιο αφορολόγητο εισόδημα να μην υπερβαίνει τα 4320 €</a:t>
            </a:r>
          </a:p>
          <a:p>
            <a:pPr>
              <a:tabLst>
                <a:tab pos="457200" algn="l"/>
              </a:tabLst>
            </a:pPr>
            <a:r>
              <a:rPr lang="el-GR"/>
              <a:t>6.  </a:t>
            </a:r>
            <a:r>
              <a:rPr lang="en-US"/>
              <a:t>Να μην έχει τελεστεί άλλος γάμος</a:t>
            </a:r>
          </a:p>
          <a:p>
            <a:pPr>
              <a:tabLst>
                <a:tab pos="457200" algn="l"/>
              </a:tabLst>
            </a:pPr>
            <a:r>
              <a:rPr lang="en-US" b="1"/>
              <a:t>Το ποσό σύνταξης που δικαιούται ο χήρος ή η χήρα </a:t>
            </a:r>
          </a:p>
          <a:p>
            <a:pPr>
              <a:tabLst>
                <a:tab pos="457200" algn="l"/>
              </a:tabLst>
            </a:pPr>
            <a:r>
              <a:rPr lang="en-US" b="1"/>
              <a:t>σύζυγος επιμερίζεται κατά 75% στο χήρο ή στη χήρα </a:t>
            </a:r>
          </a:p>
          <a:p>
            <a:pPr>
              <a:tabLst>
                <a:tab pos="457200" algn="l"/>
              </a:tabLst>
            </a:pPr>
            <a:r>
              <a:rPr lang="en-US" b="1"/>
              <a:t>και κατά 25% στο/στη  διαζευγμένο/η</a:t>
            </a:r>
          </a:p>
          <a:p>
            <a:pPr>
              <a:tabLst>
                <a:tab pos="457200" algn="l"/>
              </a:tabLst>
            </a:pPr>
            <a:r>
              <a:rPr lang="en-US"/>
              <a:t>Για κάθε έτος έγγαμου βίου πέραν της 10ετίας το</a:t>
            </a:r>
          </a:p>
          <a:p>
            <a:pPr>
              <a:tabLst>
                <a:tab pos="457200" algn="l"/>
              </a:tabLst>
            </a:pPr>
            <a:r>
              <a:rPr lang="en-US"/>
              <a:t> ποσοστό αυξάνεται κατά 1% στο/στη διαζευγμένο/η</a:t>
            </a:r>
          </a:p>
          <a:p>
            <a:pPr>
              <a:tabLst>
                <a:tab pos="457200" algn="l"/>
              </a:tabLst>
            </a:pPr>
            <a:r>
              <a:rPr lang="en-US"/>
              <a:t> και μειώνεται αντίστοιχα στο/στη χήρο/α και για </a:t>
            </a:r>
          </a:p>
          <a:p>
            <a:pPr>
              <a:tabLst>
                <a:tab pos="457200" algn="l"/>
              </a:tabLst>
            </a:pPr>
            <a:r>
              <a:rPr lang="en-US"/>
              <a:t>35 έτη έγγαμου βίου το ποσοστό γίνεται 50% και 50%</a:t>
            </a:r>
          </a:p>
          <a:p>
            <a:pPr>
              <a:tabLst>
                <a:tab pos="457200" algn="l"/>
              </a:tabLst>
            </a:pPr>
            <a:r>
              <a:rPr lang="en-US"/>
              <a:t>Εάν δεν υπάρχει χήρος/α   ο,η διαζευγμένος/η</a:t>
            </a:r>
            <a:r>
              <a:rPr lang="el-GR"/>
              <a:t> δικαιούται τα ποσοστά</a:t>
            </a:r>
            <a:endParaRPr lang="en-US"/>
          </a:p>
          <a:p>
            <a:pPr>
              <a:tabLst>
                <a:tab pos="457200" algn="l"/>
              </a:tabLst>
            </a:pPr>
            <a:r>
              <a:rPr lang="en-US"/>
              <a:t> </a:t>
            </a:r>
            <a:r>
              <a:rPr lang="el-GR"/>
              <a:t>που θα εδικαιούτο ο χήρος ή η χήρα</a:t>
            </a:r>
            <a:endParaRPr lang="en-US"/>
          </a:p>
          <a:p>
            <a:pPr>
              <a:tabLst>
                <a:tab pos="457200" algn="l"/>
              </a:tabLst>
            </a:pPr>
            <a:r>
              <a:rPr lang="en-US"/>
              <a:t> </a:t>
            </a:r>
          </a:p>
          <a:p>
            <a:pPr>
              <a:tabLst>
                <a:tab pos="457200" algn="l"/>
              </a:tabLst>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ChangeArrowheads="1"/>
          </p:cNvSpPr>
          <p:nvPr/>
        </p:nvSpPr>
        <p:spPr bwMode="auto">
          <a:xfrm>
            <a:off x="1476375" y="260350"/>
            <a:ext cx="6119813" cy="5837238"/>
          </a:xfrm>
          <a:prstGeom prst="rect">
            <a:avLst/>
          </a:prstGeom>
          <a:noFill/>
          <a:ln w="9525">
            <a:noFill/>
            <a:miter lim="800000"/>
            <a:headEnd/>
            <a:tailEnd/>
          </a:ln>
        </p:spPr>
        <p:txBody>
          <a:bodyPr>
            <a:spAutoFit/>
          </a:bodyPr>
          <a:lstStyle/>
          <a:p>
            <a:pPr>
              <a:spcBef>
                <a:spcPct val="50000"/>
              </a:spcBef>
            </a:pPr>
            <a:r>
              <a:rPr lang="el-GR" b="1"/>
              <a:t>                                ΠΑΤΡΙΚΗ ΟΙΚΟΓΕΝΕΙΑ</a:t>
            </a:r>
            <a:r>
              <a:rPr lang="el-GR"/>
              <a:t> </a:t>
            </a:r>
          </a:p>
          <a:p>
            <a:pPr>
              <a:spcBef>
                <a:spcPct val="50000"/>
              </a:spcBef>
            </a:pPr>
            <a:r>
              <a:rPr lang="el-GR" b="1"/>
              <a:t>Προϋποθέσεις</a:t>
            </a:r>
          </a:p>
          <a:p>
            <a:pPr>
              <a:spcBef>
                <a:spcPct val="50000"/>
              </a:spcBef>
            </a:pPr>
            <a:r>
              <a:rPr lang="el-GR"/>
              <a:t>1. Ο θανών να είχε συντάξιμη υπηρεσία 10ετών</a:t>
            </a:r>
          </a:p>
          <a:p>
            <a:pPr>
              <a:spcBef>
                <a:spcPct val="50000"/>
              </a:spcBef>
            </a:pPr>
            <a:r>
              <a:rPr lang="el-GR"/>
              <a:t>2. Να ήταν άγαμος ή χήρος ή διαζευγμένος χωρίς παιδιά</a:t>
            </a:r>
          </a:p>
          <a:p>
            <a:pPr>
              <a:spcBef>
                <a:spcPct val="50000"/>
              </a:spcBef>
            </a:pPr>
            <a:endParaRPr lang="el-GR"/>
          </a:p>
          <a:p>
            <a:pPr>
              <a:spcBef>
                <a:spcPct val="50000"/>
              </a:spcBef>
            </a:pPr>
            <a:r>
              <a:rPr lang="el-GR" b="1"/>
              <a:t>Δικαιούχα πρόσωπα</a:t>
            </a:r>
          </a:p>
          <a:p>
            <a:pPr>
              <a:spcBef>
                <a:spcPct val="50000"/>
              </a:spcBef>
            </a:pPr>
            <a:r>
              <a:rPr lang="el-GR"/>
              <a:t>Άπορος πατέρας, άπορη χήρα μητέρα, άπορες άγαμες αδελφές</a:t>
            </a:r>
          </a:p>
          <a:p>
            <a:pPr>
              <a:spcBef>
                <a:spcPct val="50000"/>
              </a:spcBef>
            </a:pPr>
            <a:r>
              <a:rPr lang="el-GR"/>
              <a:t>α) Ο άπορος πατέρας εφόσον είναι 65ετών ή</a:t>
            </a:r>
          </a:p>
          <a:p>
            <a:pPr>
              <a:spcBef>
                <a:spcPct val="50000"/>
              </a:spcBef>
            </a:pPr>
            <a:r>
              <a:rPr lang="el-GR"/>
              <a:t>    άμεσα αν είναι άπορος και ανίκανος για εργασία (ΑΣΥΕ)</a:t>
            </a:r>
          </a:p>
          <a:p>
            <a:pPr>
              <a:spcBef>
                <a:spcPct val="50000"/>
              </a:spcBef>
            </a:pPr>
            <a:r>
              <a:rPr lang="el-GR"/>
              <a:t>β)  Αν δεν υπάρχει πατέρας ή άπορη χήρα μητέρα</a:t>
            </a:r>
          </a:p>
          <a:p>
            <a:pPr>
              <a:spcBef>
                <a:spcPct val="50000"/>
              </a:spcBef>
            </a:pPr>
            <a:r>
              <a:rPr lang="el-GR"/>
              <a:t>γ) Οι άπορες άγαμες αδελφές </a:t>
            </a:r>
          </a:p>
          <a:p>
            <a:pPr>
              <a:spcBef>
                <a:spcPct val="50000"/>
              </a:spcBef>
            </a:pPr>
            <a:r>
              <a:rPr lang="el-GR"/>
              <a:t>εφόσον τα πρόσωπα αυτά τα συντηρούσε κύρια ο θανών</a:t>
            </a:r>
          </a:p>
          <a:p>
            <a:pPr>
              <a:spcBef>
                <a:spcPct val="50000"/>
              </a:spcBef>
            </a:pPr>
            <a:endParaRPr lang="el-GR"/>
          </a:p>
          <a:p>
            <a:pPr>
              <a:spcBef>
                <a:spcPct val="50000"/>
              </a:spcBef>
            </a:pPr>
            <a:r>
              <a:rPr lang="el-GR" b="1"/>
              <a:t>Ποσό σύνταξης πατρικής οικογένειας</a:t>
            </a:r>
          </a:p>
          <a:p>
            <a:pPr>
              <a:spcBef>
                <a:spcPct val="50000"/>
              </a:spcBef>
            </a:pPr>
            <a:endParaRPr lang="el-GR" b="1"/>
          </a:p>
          <a:p>
            <a:pPr>
              <a:spcBef>
                <a:spcPct val="50000"/>
              </a:spcBef>
            </a:pPr>
            <a:r>
              <a:rPr lang="el-GR" b="1"/>
              <a:t>3/10 της σύνταξης του θανόντος</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ChangeArrowheads="1"/>
          </p:cNvSpPr>
          <p:nvPr/>
        </p:nvSpPr>
        <p:spPr bwMode="auto">
          <a:xfrm>
            <a:off x="1476375" y="333375"/>
            <a:ext cx="6119813" cy="6937375"/>
          </a:xfrm>
          <a:prstGeom prst="rect">
            <a:avLst/>
          </a:prstGeom>
          <a:noFill/>
          <a:ln w="9525">
            <a:noFill/>
            <a:miter lim="800000"/>
            <a:headEnd/>
            <a:tailEnd/>
          </a:ln>
        </p:spPr>
        <p:txBody>
          <a:bodyPr>
            <a:spAutoFit/>
          </a:bodyPr>
          <a:lstStyle/>
          <a:p>
            <a:pPr>
              <a:spcBef>
                <a:spcPct val="50000"/>
              </a:spcBef>
            </a:pPr>
            <a:r>
              <a:rPr lang="el-GR" b="1"/>
              <a:t>Συντάξεις οικογενειών νέων ασφαλισμένων</a:t>
            </a:r>
          </a:p>
          <a:p>
            <a:pPr>
              <a:spcBef>
                <a:spcPct val="50000"/>
              </a:spcBef>
            </a:pPr>
            <a:r>
              <a:rPr lang="el-GR" b="1"/>
              <a:t>Προϋποθέσεις</a:t>
            </a:r>
          </a:p>
          <a:p>
            <a:pPr>
              <a:spcBef>
                <a:spcPct val="50000"/>
              </a:spcBef>
            </a:pPr>
            <a:r>
              <a:rPr lang="el-GR"/>
              <a:t>1. Ο επιζών σύζυγος να είναι ανάπηρος και ανίκανος </a:t>
            </a:r>
          </a:p>
          <a:p>
            <a:pPr>
              <a:spcBef>
                <a:spcPct val="50000"/>
              </a:spcBef>
            </a:pPr>
            <a:r>
              <a:rPr lang="el-GR"/>
              <a:t>    για εργασία σε ποσοστό τουλάχιστον 67%</a:t>
            </a:r>
          </a:p>
          <a:p>
            <a:pPr>
              <a:spcBef>
                <a:spcPct val="50000"/>
              </a:spcBef>
            </a:pPr>
            <a:r>
              <a:rPr lang="el-GR"/>
              <a:t>2. Να μην έχει μηνιαίο εισόδημα μεγαλύτερο των</a:t>
            </a:r>
          </a:p>
          <a:p>
            <a:pPr>
              <a:spcBef>
                <a:spcPct val="50000"/>
              </a:spcBef>
            </a:pPr>
            <a:r>
              <a:rPr lang="el-GR"/>
              <a:t>    33,57 χ 40=1343€</a:t>
            </a:r>
          </a:p>
          <a:p>
            <a:pPr>
              <a:spcBef>
                <a:spcPct val="50000"/>
              </a:spcBef>
            </a:pPr>
            <a:r>
              <a:rPr lang="el-GR" b="1"/>
              <a:t>Ποσό που δικαιούται</a:t>
            </a:r>
          </a:p>
          <a:p>
            <a:pPr>
              <a:spcBef>
                <a:spcPct val="50000"/>
              </a:spcBef>
            </a:pPr>
            <a:r>
              <a:rPr lang="el-GR"/>
              <a:t>50% της σύνταξης του θανόντος</a:t>
            </a:r>
          </a:p>
          <a:p>
            <a:pPr>
              <a:spcBef>
                <a:spcPct val="50000"/>
              </a:spcBef>
            </a:pPr>
            <a:r>
              <a:rPr lang="el-GR"/>
              <a:t>Αν έχει εισόδημα σημαντικά μεγαλύτερο των 1343€</a:t>
            </a:r>
          </a:p>
          <a:p>
            <a:pPr>
              <a:spcBef>
                <a:spcPct val="50000"/>
              </a:spcBef>
            </a:pPr>
            <a:r>
              <a:rPr lang="el-GR"/>
              <a:t>δικαιούται το 25%  της σύνταξης</a:t>
            </a:r>
          </a:p>
          <a:p>
            <a:pPr>
              <a:spcBef>
                <a:spcPct val="50000"/>
              </a:spcBef>
            </a:pPr>
            <a:r>
              <a:rPr lang="el-GR" b="1"/>
              <a:t>Τα παιδιά δικαιούνται εφόσον είναι άγαμα και ανήλικα</a:t>
            </a:r>
          </a:p>
          <a:p>
            <a:pPr>
              <a:spcBef>
                <a:spcPct val="50000"/>
              </a:spcBef>
            </a:pPr>
            <a:r>
              <a:rPr lang="el-GR" b="1"/>
              <a:t>ή αν σπουδάζουν μέχρι τα 24</a:t>
            </a:r>
          </a:p>
          <a:p>
            <a:pPr>
              <a:spcBef>
                <a:spcPct val="50000"/>
              </a:spcBef>
            </a:pPr>
            <a:endParaRPr lang="el-GR" b="1"/>
          </a:p>
          <a:p>
            <a:pPr>
              <a:spcBef>
                <a:spcPct val="50000"/>
              </a:spcBef>
            </a:pPr>
            <a:r>
              <a:rPr lang="el-GR"/>
              <a:t>Το κάθε παιδί δικαιούται το 25% της σύνταξης του θανόντος</a:t>
            </a:r>
          </a:p>
          <a:p>
            <a:pPr>
              <a:spcBef>
                <a:spcPct val="50000"/>
              </a:spcBef>
            </a:pPr>
            <a:r>
              <a:rPr lang="el-GR"/>
              <a:t>Εάν είναι ορφανό και από τους 2 γονείς το 50% της σύνταξης</a:t>
            </a:r>
          </a:p>
          <a:p>
            <a:pPr>
              <a:spcBef>
                <a:spcPct val="50000"/>
              </a:spcBef>
            </a:pPr>
            <a:endParaRPr lang="el-GR"/>
          </a:p>
          <a:p>
            <a:pPr>
              <a:spcBef>
                <a:spcPct val="50000"/>
              </a:spcBef>
            </a:pPr>
            <a:r>
              <a:rPr lang="el-GR" b="1"/>
              <a:t>Η πατρική οικογένεια δεν δικαιούται σύνταξη</a:t>
            </a:r>
          </a:p>
          <a:p>
            <a:pPr>
              <a:spcBef>
                <a:spcPct val="50000"/>
              </a:spcBef>
            </a:pPr>
            <a:endParaRPr lang="el-GR" b="1"/>
          </a:p>
          <a:p>
            <a:pPr>
              <a:spcBef>
                <a:spcPct val="50000"/>
              </a:spcBef>
            </a:pPr>
            <a:endParaRPr lang="el-GR" b="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ChangeArrowheads="1"/>
          </p:cNvSpPr>
          <p:nvPr/>
        </p:nvSpPr>
        <p:spPr bwMode="auto">
          <a:xfrm>
            <a:off x="900113" y="404813"/>
            <a:ext cx="7127875" cy="5959475"/>
          </a:xfrm>
          <a:prstGeom prst="rect">
            <a:avLst/>
          </a:prstGeom>
          <a:noFill/>
          <a:ln w="9525">
            <a:noFill/>
            <a:miter lim="800000"/>
            <a:headEnd/>
            <a:tailEnd/>
          </a:ln>
        </p:spPr>
        <p:txBody>
          <a:bodyPr>
            <a:spAutoFit/>
          </a:bodyPr>
          <a:lstStyle/>
          <a:p>
            <a:pPr algn="ctr">
              <a:spcBef>
                <a:spcPct val="50000"/>
              </a:spcBef>
            </a:pPr>
            <a:r>
              <a:rPr lang="el-GR" b="1"/>
              <a:t>Μ.Τ.Π.Υ.</a:t>
            </a:r>
          </a:p>
          <a:p>
            <a:pPr>
              <a:spcBef>
                <a:spcPct val="50000"/>
              </a:spcBef>
            </a:pPr>
            <a:r>
              <a:rPr lang="el-GR" b="1"/>
              <a:t>Προϋποθέσεις θεμελίωσης συνταξιοδοτικού δικαιώματος</a:t>
            </a:r>
          </a:p>
          <a:p>
            <a:pPr>
              <a:spcBef>
                <a:spcPct val="50000"/>
              </a:spcBef>
            </a:pPr>
            <a:r>
              <a:rPr lang="el-GR"/>
              <a:t>α)  Ασφάλιση στο Ταμείο     (19 έτη 6 μήνες 1 ημέρα)</a:t>
            </a:r>
          </a:p>
          <a:p>
            <a:pPr>
              <a:spcBef>
                <a:spcPct val="50000"/>
              </a:spcBef>
            </a:pPr>
            <a:r>
              <a:rPr lang="el-GR"/>
              <a:t>β)  Απόλυση λόγω ορίου ηλικίας ή 35ετίας ( 15 έτη)</a:t>
            </a:r>
          </a:p>
          <a:p>
            <a:pPr>
              <a:spcBef>
                <a:spcPct val="50000"/>
              </a:spcBef>
            </a:pPr>
            <a:r>
              <a:rPr lang="el-GR"/>
              <a:t>γ)  Απόλυση  λόγω σωματικής ή διανοητικής ανικανότητας</a:t>
            </a:r>
          </a:p>
          <a:p>
            <a:pPr>
              <a:spcBef>
                <a:spcPct val="50000"/>
              </a:spcBef>
            </a:pPr>
            <a:r>
              <a:rPr lang="el-GR"/>
              <a:t>     ( 15 έτη)</a:t>
            </a:r>
          </a:p>
          <a:p>
            <a:pPr>
              <a:spcBef>
                <a:spcPct val="50000"/>
              </a:spcBef>
            </a:pPr>
            <a:r>
              <a:rPr lang="el-GR"/>
              <a:t>δ)  Έγγαμη γυναίκα ή χήρα ή διαζευγμένη με ανήλικα παιδιά</a:t>
            </a:r>
          </a:p>
          <a:p>
            <a:pPr>
              <a:spcBef>
                <a:spcPct val="50000"/>
              </a:spcBef>
            </a:pPr>
            <a:r>
              <a:rPr lang="el-GR"/>
              <a:t>      15 έτη και εξαγορά μέχρι την 20ετία</a:t>
            </a:r>
          </a:p>
          <a:p>
            <a:pPr>
              <a:spcBef>
                <a:spcPct val="50000"/>
              </a:spcBef>
            </a:pPr>
            <a:r>
              <a:rPr lang="el-GR"/>
              <a:t>        </a:t>
            </a:r>
            <a:r>
              <a:rPr lang="el-GR" b="1"/>
              <a:t>Υπολογισμός μερίσματος</a:t>
            </a:r>
          </a:p>
          <a:p>
            <a:pPr>
              <a:spcBef>
                <a:spcPct val="50000"/>
              </a:spcBef>
            </a:pPr>
            <a:r>
              <a:rPr lang="el-GR" b="1"/>
              <a:t>  Β.Μ (</a:t>
            </a:r>
            <a:r>
              <a:rPr lang="el-GR" sz="1400" b="1"/>
              <a:t>31-10-2011</a:t>
            </a:r>
            <a:r>
              <a:rPr lang="el-GR" b="1"/>
              <a:t>) χ ποσοστό χ 0,8075 χ έτη υπηρ (</a:t>
            </a:r>
            <a:r>
              <a:rPr lang="el-GR" sz="1400" b="1"/>
              <a:t>ως  31-10-2011</a:t>
            </a:r>
            <a:r>
              <a:rPr lang="el-GR" b="1"/>
              <a:t>) : 35 +</a:t>
            </a:r>
          </a:p>
          <a:p>
            <a:r>
              <a:rPr lang="el-GR" b="1"/>
              <a:t>  Ν .Β.Μ (από 1-11-2011( χ ποσοστό χ 0,8075 χ έτη υπηρ : 35</a:t>
            </a:r>
          </a:p>
          <a:p>
            <a:endParaRPr lang="el-GR" b="1"/>
          </a:p>
          <a:p>
            <a:r>
              <a:rPr lang="el-GR" b="1"/>
              <a:t>Εξαγορά προϋπηρεσίας  </a:t>
            </a:r>
          </a:p>
          <a:p>
            <a:r>
              <a:rPr lang="el-GR" b="1"/>
              <a:t> Νέος βασικός μισθός + 140,80 € χ 6% χ μήνες εξαγοράς</a:t>
            </a:r>
          </a:p>
          <a:p>
            <a:r>
              <a:rPr lang="el-GR"/>
              <a:t>Ποσό μερίσματος ορφανικής οικογένειας</a:t>
            </a:r>
          </a:p>
          <a:p>
            <a:pPr>
              <a:spcBef>
                <a:spcPct val="50000"/>
              </a:spcBef>
            </a:pPr>
            <a:r>
              <a:rPr lang="el-GR"/>
              <a:t>•	Επιζών σύζυγος ή 1  παιδί τα 4/8 του μερίσματος</a:t>
            </a:r>
          </a:p>
          <a:p>
            <a:pPr>
              <a:spcBef>
                <a:spcPct val="50000"/>
              </a:spcBef>
            </a:pPr>
            <a:r>
              <a:rPr lang="el-GR"/>
              <a:t>•	Επιζών σύζυγος και 1  παιδί 5/8 του μερίσματος</a:t>
            </a:r>
          </a:p>
          <a:p>
            <a:pPr>
              <a:spcBef>
                <a:spcPct val="50000"/>
              </a:spcBef>
            </a:pPr>
            <a:r>
              <a:rPr lang="el-GR"/>
              <a:t>•	Επιζών σύζυγος και 2 παιδιά και άνω 6/8 του μερίσματος</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ChangeArrowheads="1"/>
          </p:cNvSpPr>
          <p:nvPr/>
        </p:nvSpPr>
        <p:spPr bwMode="auto">
          <a:xfrm>
            <a:off x="1116013" y="260350"/>
            <a:ext cx="7343775" cy="5715000"/>
          </a:xfrm>
          <a:prstGeom prst="rect">
            <a:avLst/>
          </a:prstGeom>
          <a:noFill/>
          <a:ln w="9525">
            <a:noFill/>
            <a:miter lim="800000"/>
            <a:headEnd/>
            <a:tailEnd/>
          </a:ln>
        </p:spPr>
        <p:txBody>
          <a:bodyPr>
            <a:spAutoFit/>
          </a:bodyPr>
          <a:lstStyle/>
          <a:p>
            <a:pPr algn="ctr">
              <a:spcBef>
                <a:spcPct val="50000"/>
              </a:spcBef>
            </a:pPr>
            <a:r>
              <a:rPr lang="el-GR" b="1"/>
              <a:t>ΤΕΑΔΥ</a:t>
            </a:r>
          </a:p>
          <a:p>
            <a:pPr>
              <a:spcBef>
                <a:spcPct val="50000"/>
              </a:spcBef>
            </a:pPr>
            <a:r>
              <a:rPr lang="el-GR" b="1"/>
              <a:t>Προϋποθέσεις συνταξιοδότησης</a:t>
            </a:r>
          </a:p>
          <a:p>
            <a:pPr>
              <a:spcBef>
                <a:spcPct val="50000"/>
              </a:spcBef>
            </a:pPr>
            <a:endParaRPr lang="el-GR"/>
          </a:p>
          <a:p>
            <a:pPr>
              <a:spcBef>
                <a:spcPct val="50000"/>
              </a:spcBef>
            </a:pPr>
            <a:r>
              <a:rPr lang="el-GR"/>
              <a:t>Οι ασφαλισμένοι ακολουθούν τις προϋποθέσεις και τα όρια ηλικίας συνταξιοδότησης του κύριου φορέα ασφάλισης</a:t>
            </a:r>
          </a:p>
          <a:p>
            <a:pPr>
              <a:spcBef>
                <a:spcPct val="50000"/>
              </a:spcBef>
            </a:pPr>
            <a:r>
              <a:rPr lang="el-GR"/>
              <a:t>Υπολογισμός σύνταξης</a:t>
            </a:r>
          </a:p>
          <a:p>
            <a:r>
              <a:rPr lang="el-GR" b="1"/>
              <a:t>Βασικός μισθός χ 20% χ έτη ασφάλισης :35</a:t>
            </a:r>
          </a:p>
          <a:p>
            <a:pPr>
              <a:spcBef>
                <a:spcPct val="50000"/>
              </a:spcBef>
            </a:pPr>
            <a:r>
              <a:rPr lang="el-GR"/>
              <a:t>Εξαγορά προϋπηρεσίας</a:t>
            </a:r>
          </a:p>
          <a:p>
            <a:pPr>
              <a:spcBef>
                <a:spcPct val="50000"/>
              </a:spcBef>
            </a:pPr>
            <a:r>
              <a:rPr lang="el-GR" b="1"/>
              <a:t> Βασικός μισθός χ 6% χ μήνες εξαγοράς</a:t>
            </a:r>
          </a:p>
          <a:p>
            <a:r>
              <a:rPr lang="el-GR" b="1"/>
              <a:t>Μεταφορά από άλλο επικουρικό στο ΤΕΑΔΥ      χωρίς εξαγορά</a:t>
            </a:r>
          </a:p>
          <a:p>
            <a:r>
              <a:rPr lang="el-GR" b="1"/>
              <a:t>Συνταξιοδότηση οικογενειών</a:t>
            </a:r>
          </a:p>
          <a:p>
            <a:pPr>
              <a:spcBef>
                <a:spcPct val="50000"/>
              </a:spcBef>
            </a:pPr>
            <a:r>
              <a:rPr lang="el-GR"/>
              <a:t>α)  Χήρα ή χήρος  χωρίς παιδιά   70%</a:t>
            </a:r>
          </a:p>
          <a:p>
            <a:pPr>
              <a:spcBef>
                <a:spcPct val="50000"/>
              </a:spcBef>
            </a:pPr>
            <a:r>
              <a:rPr lang="el-GR"/>
              <a:t>β)  Χήρα ή χήρος  με     1 παιδί    70%  (35% + 35%)</a:t>
            </a:r>
          </a:p>
          <a:p>
            <a:pPr>
              <a:spcBef>
                <a:spcPct val="50000"/>
              </a:spcBef>
            </a:pPr>
            <a:r>
              <a:rPr lang="el-GR"/>
              <a:t>γ)  Χήρα ή χήρος  με    2 παιδιά  70%  [ 35% + (35%:2)*2]</a:t>
            </a:r>
          </a:p>
          <a:p>
            <a:pPr>
              <a:spcBef>
                <a:spcPct val="50000"/>
              </a:spcBef>
            </a:pPr>
            <a:r>
              <a:rPr lang="el-GR"/>
              <a:t>δ)  Χήρα ή χήρος με     3 παιδιά  80%  [ 40% + (40%:3)*3] </a:t>
            </a:r>
          </a:p>
          <a:p>
            <a:pPr>
              <a:spcBef>
                <a:spcPct val="50000"/>
              </a:spcBef>
            </a:pPr>
            <a:r>
              <a:rPr lang="el-GR"/>
              <a:t>ε)  Χήρα ή χήρος με     4 παιδιά  90%  [ 45% + (45%:4)*4]</a:t>
            </a:r>
          </a:p>
          <a:p>
            <a:pPr>
              <a:spcBef>
                <a:spcPct val="50000"/>
              </a:spcBef>
            </a:pPr>
            <a:r>
              <a:rPr lang="el-GR"/>
              <a:t>στ) Χήρα ή χήρος με     5 παιδιά  90%  [ 50% + (50%:5)*5]</a:t>
            </a:r>
          </a:p>
        </p:txBody>
      </p:sp>
      <p:sp>
        <p:nvSpPr>
          <p:cNvPr id="35843" name="Line 10"/>
          <p:cNvSpPr>
            <a:spLocks noChangeShapeType="1"/>
          </p:cNvSpPr>
          <p:nvPr/>
        </p:nvSpPr>
        <p:spPr bwMode="auto">
          <a:xfrm>
            <a:off x="1187450" y="3429000"/>
            <a:ext cx="0" cy="360363"/>
          </a:xfrm>
          <a:prstGeom prst="line">
            <a:avLst/>
          </a:prstGeom>
          <a:noFill/>
          <a:ln w="9525">
            <a:solidFill>
              <a:schemeClr val="tx1"/>
            </a:solidFill>
            <a:round/>
            <a:headEnd/>
            <a:tailEnd/>
          </a:ln>
        </p:spPr>
        <p:txBody>
          <a:bodyPr/>
          <a:lstStyle/>
          <a:p>
            <a:endParaRPr lang="el-GR"/>
          </a:p>
        </p:txBody>
      </p:sp>
      <p:sp>
        <p:nvSpPr>
          <p:cNvPr id="35844" name="Line 11"/>
          <p:cNvSpPr>
            <a:spLocks noChangeShapeType="1"/>
          </p:cNvSpPr>
          <p:nvPr/>
        </p:nvSpPr>
        <p:spPr bwMode="auto">
          <a:xfrm>
            <a:off x="1187450" y="3429000"/>
            <a:ext cx="4248150" cy="0"/>
          </a:xfrm>
          <a:prstGeom prst="line">
            <a:avLst/>
          </a:prstGeom>
          <a:noFill/>
          <a:ln w="9525">
            <a:solidFill>
              <a:schemeClr val="tx1"/>
            </a:solidFill>
            <a:round/>
            <a:headEnd/>
            <a:tailEnd/>
          </a:ln>
        </p:spPr>
        <p:txBody>
          <a:bodyPr/>
          <a:lstStyle/>
          <a:p>
            <a:endParaRPr lang="el-GR"/>
          </a:p>
        </p:txBody>
      </p:sp>
      <p:sp>
        <p:nvSpPr>
          <p:cNvPr id="35845" name="Line 12"/>
          <p:cNvSpPr>
            <a:spLocks noChangeShapeType="1"/>
          </p:cNvSpPr>
          <p:nvPr/>
        </p:nvSpPr>
        <p:spPr bwMode="auto">
          <a:xfrm>
            <a:off x="5435600" y="3429000"/>
            <a:ext cx="0" cy="431800"/>
          </a:xfrm>
          <a:prstGeom prst="line">
            <a:avLst/>
          </a:prstGeom>
          <a:noFill/>
          <a:ln w="9525">
            <a:solidFill>
              <a:schemeClr val="tx1"/>
            </a:solidFill>
            <a:round/>
            <a:headEnd/>
            <a:tailEnd/>
          </a:ln>
        </p:spPr>
        <p:txBody>
          <a:bodyPr/>
          <a:lstStyle/>
          <a:p>
            <a:endParaRPr lang="el-GR"/>
          </a:p>
        </p:txBody>
      </p:sp>
      <p:sp>
        <p:nvSpPr>
          <p:cNvPr id="35846" name="Line 13"/>
          <p:cNvSpPr>
            <a:spLocks noChangeShapeType="1"/>
          </p:cNvSpPr>
          <p:nvPr/>
        </p:nvSpPr>
        <p:spPr bwMode="auto">
          <a:xfrm flipH="1">
            <a:off x="1187450" y="3860800"/>
            <a:ext cx="4248150" cy="0"/>
          </a:xfrm>
          <a:prstGeom prst="line">
            <a:avLst/>
          </a:prstGeom>
          <a:noFill/>
          <a:ln w="9525">
            <a:solidFill>
              <a:schemeClr val="tx1"/>
            </a:solidFill>
            <a:round/>
            <a:headEnd/>
            <a:tailEnd/>
          </a:ln>
        </p:spPr>
        <p:txBody>
          <a:bodyPr/>
          <a:lstStyle/>
          <a:p>
            <a:endParaRPr lang="el-G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1116013" y="560388"/>
            <a:ext cx="6897687" cy="5715000"/>
          </a:xfrm>
          <a:prstGeom prst="rect">
            <a:avLst/>
          </a:prstGeom>
          <a:noFill/>
          <a:ln w="9525">
            <a:noFill/>
            <a:miter lim="800000"/>
            <a:headEnd/>
            <a:tailEnd/>
          </a:ln>
        </p:spPr>
        <p:txBody>
          <a:bodyPr anchor="ctr">
            <a:spAutoFit/>
          </a:bodyPr>
          <a:lstStyle/>
          <a:p>
            <a:pPr>
              <a:tabLst>
                <a:tab pos="457200" algn="l"/>
              </a:tabLst>
            </a:pPr>
            <a:r>
              <a:rPr lang="el-GR" b="1"/>
              <a:t>                        </a:t>
            </a:r>
            <a:r>
              <a:rPr lang="en-US" b="1"/>
              <a:t>ΕΝΙΑΙΟ ΤΑΜΕΙΟ ΕΠΙΚΟΥΡΙΚΗΣ ΑΣΦΑΛΙΣΗΣ</a:t>
            </a:r>
            <a:endParaRPr lang="en-US"/>
          </a:p>
          <a:p>
            <a:pPr>
              <a:tabLst>
                <a:tab pos="457200" algn="l"/>
              </a:tabLst>
            </a:pPr>
            <a:r>
              <a:rPr lang="el-GR" b="1"/>
              <a:t>                                                   </a:t>
            </a:r>
            <a:r>
              <a:rPr lang="en-US" b="1"/>
              <a:t>Ε.Τ.Ε.Α.</a:t>
            </a:r>
            <a:endParaRPr lang="en-US"/>
          </a:p>
          <a:p>
            <a:pPr>
              <a:tabLst>
                <a:tab pos="457200" algn="l"/>
              </a:tabLst>
            </a:pPr>
            <a:r>
              <a:rPr lang="en-US"/>
              <a:t>Έναρξη λειτουργίας από 1-7-2012</a:t>
            </a:r>
          </a:p>
          <a:p>
            <a:pPr>
              <a:tabLst>
                <a:tab pos="457200" algn="l"/>
              </a:tabLst>
            </a:pPr>
            <a:r>
              <a:rPr lang="en-US" b="1"/>
              <a:t>Οικονομικό σύστημα λειτουργίας</a:t>
            </a:r>
            <a:endParaRPr lang="en-US"/>
          </a:p>
          <a:p>
            <a:pPr>
              <a:tabLst>
                <a:tab pos="457200" algn="l"/>
              </a:tabLst>
            </a:pPr>
            <a:r>
              <a:rPr lang="en-US"/>
              <a:t>Διανεμητικό σύστημα προκαθορισμένων εισφορών </a:t>
            </a:r>
          </a:p>
          <a:p>
            <a:pPr>
              <a:tabLst>
                <a:tab pos="457200" algn="l"/>
              </a:tabLst>
            </a:pPr>
            <a:r>
              <a:rPr lang="en-US"/>
              <a:t>Οι ασφαλιστικές εισφορές τηρούνται σε ατομικές μερίδες</a:t>
            </a:r>
            <a:r>
              <a:rPr lang="el-GR"/>
              <a:t>,</a:t>
            </a:r>
          </a:p>
          <a:p>
            <a:pPr>
              <a:tabLst>
                <a:tab pos="457200" algn="l"/>
              </a:tabLst>
            </a:pPr>
            <a:endParaRPr lang="en-US"/>
          </a:p>
          <a:p>
            <a:pPr>
              <a:tabLst>
                <a:tab pos="457200" algn="l"/>
              </a:tabLst>
            </a:pPr>
            <a:r>
              <a:rPr lang="en-US" b="1"/>
              <a:t>Προϋποθέσεις συνταξιοδότησης</a:t>
            </a:r>
            <a:endParaRPr lang="en-US"/>
          </a:p>
          <a:p>
            <a:pPr>
              <a:tabLst>
                <a:tab pos="457200" algn="l"/>
              </a:tabLst>
            </a:pPr>
            <a:r>
              <a:rPr lang="en-US"/>
              <a:t>Ότι ισχύει στο φορέα κύριας ασφάλισης</a:t>
            </a:r>
            <a:endParaRPr lang="el-GR"/>
          </a:p>
          <a:p>
            <a:pPr>
              <a:tabLst>
                <a:tab pos="457200" algn="l"/>
              </a:tabLst>
            </a:pPr>
            <a:endParaRPr lang="en-US"/>
          </a:p>
          <a:p>
            <a:pPr>
              <a:tabLst>
                <a:tab pos="457200" algn="l"/>
              </a:tabLst>
            </a:pPr>
            <a:r>
              <a:rPr lang="en-US" b="1"/>
              <a:t>Καθορισμός ποσού σύνταξης</a:t>
            </a:r>
            <a:endParaRPr lang="en-US"/>
          </a:p>
          <a:p>
            <a:pPr>
              <a:tabLst>
                <a:tab pos="457200" algn="l"/>
              </a:tabLst>
            </a:pPr>
            <a:r>
              <a:rPr lang="en-US"/>
              <a:t>Με βάση τα δημογραφικά δεδομένα</a:t>
            </a:r>
          </a:p>
          <a:p>
            <a:pPr>
              <a:tabLst>
                <a:tab pos="457200" algn="l"/>
              </a:tabLst>
            </a:pPr>
            <a:r>
              <a:rPr lang="en-US"/>
              <a:t>Το ποσό συσσώρευσης των εισφορών</a:t>
            </a:r>
          </a:p>
          <a:p>
            <a:pPr>
              <a:tabLst>
                <a:tab pos="457200" algn="l"/>
              </a:tabLst>
            </a:pPr>
            <a:r>
              <a:rPr lang="en-US"/>
              <a:t>Τη μεταβιβασιμότητα ή μη της σύνταξης</a:t>
            </a:r>
          </a:p>
          <a:p>
            <a:pPr>
              <a:tabLst>
                <a:tab pos="457200" algn="l"/>
              </a:tabLst>
            </a:pPr>
            <a:r>
              <a:rPr lang="en-US"/>
              <a:t>Το επιτόκιο προεξόφλησης</a:t>
            </a:r>
            <a:endParaRPr lang="el-GR"/>
          </a:p>
          <a:p>
            <a:pPr>
              <a:tabLst>
                <a:tab pos="457200" algn="l"/>
              </a:tabLst>
            </a:pPr>
            <a:endParaRPr lang="en-US"/>
          </a:p>
          <a:p>
            <a:pPr>
              <a:tabLst>
                <a:tab pos="457200" algn="l"/>
              </a:tabLst>
            </a:pPr>
            <a:r>
              <a:rPr lang="en-US" b="1"/>
              <a:t>Τρόπος υπολογισμού της σύνταξης</a:t>
            </a:r>
            <a:endParaRPr lang="en-US"/>
          </a:p>
          <a:p>
            <a:pPr>
              <a:tabLst>
                <a:tab pos="457200" algn="l"/>
              </a:tabLst>
            </a:pPr>
            <a:r>
              <a:rPr lang="en-US"/>
              <a:t>Ασφαλισμένοι μέχρι από 1-1-2001 με βάση τα νέα δεδομένα</a:t>
            </a:r>
          </a:p>
          <a:p>
            <a:pPr>
              <a:tabLst>
                <a:tab pos="457200" algn="l"/>
              </a:tabLst>
            </a:pPr>
            <a:r>
              <a:rPr lang="en-US"/>
              <a:t>Ασφαλισμένοι μέχρι 31-12-2000 που συνταξιοδοτούνται μέχρι 31-12-2014</a:t>
            </a:r>
          </a:p>
          <a:p>
            <a:pPr>
              <a:tabLst>
                <a:tab pos="457200" algn="l"/>
              </a:tabLst>
            </a:pPr>
            <a:r>
              <a:rPr lang="en-US"/>
              <a:t>με το ισχύον σύστημα</a:t>
            </a:r>
          </a:p>
          <a:p>
            <a:pPr>
              <a:tabLst>
                <a:tab pos="457200" algn="l"/>
              </a:tabLst>
            </a:pPr>
            <a:r>
              <a:rPr lang="en-US"/>
              <a:t>Ασφαλισμένοι μέχρι 31-12-2000 που συνταξιοδοτούνται μετά την 1-1-2015</a:t>
            </a:r>
          </a:p>
          <a:p>
            <a:pPr>
              <a:tabLst>
                <a:tab pos="457200" algn="l"/>
              </a:tabLst>
            </a:pPr>
            <a:r>
              <a:rPr lang="en-US"/>
              <a:t>Τμήμα σύνταξης έως 31-12-2014 με το ισχύον σύστημα +</a:t>
            </a:r>
          </a:p>
          <a:p>
            <a:pPr>
              <a:tabLst>
                <a:tab pos="457200" algn="l"/>
              </a:tabLst>
            </a:pPr>
            <a:r>
              <a:rPr lang="en-US"/>
              <a:t>Τμήμα σύνταξης από 1-1-2015 </a:t>
            </a:r>
            <a:r>
              <a:rPr lang="el-GR"/>
              <a:t>και μετά </a:t>
            </a:r>
            <a:r>
              <a:rPr lang="en-US"/>
              <a:t>με το νέο σύστημα</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ChangeArrowheads="1"/>
          </p:cNvSpPr>
          <p:nvPr/>
        </p:nvSpPr>
        <p:spPr bwMode="auto">
          <a:xfrm>
            <a:off x="971550" y="188913"/>
            <a:ext cx="7488238" cy="6402387"/>
          </a:xfrm>
          <a:prstGeom prst="rect">
            <a:avLst/>
          </a:prstGeom>
          <a:noFill/>
          <a:ln w="9525">
            <a:noFill/>
            <a:miter lim="800000"/>
            <a:headEnd/>
            <a:tailEnd/>
          </a:ln>
        </p:spPr>
        <p:txBody>
          <a:bodyPr>
            <a:spAutoFit/>
          </a:bodyPr>
          <a:lstStyle/>
          <a:p>
            <a:pPr algn="ctr">
              <a:spcBef>
                <a:spcPct val="50000"/>
              </a:spcBef>
            </a:pPr>
            <a:r>
              <a:rPr lang="el-GR" sz="1800"/>
              <a:t>Τ.Π.Δ.Υ.</a:t>
            </a:r>
          </a:p>
          <a:p>
            <a:pPr algn="ctr">
              <a:spcBef>
                <a:spcPct val="50000"/>
              </a:spcBef>
            </a:pPr>
            <a:r>
              <a:rPr lang="el-GR" b="1"/>
              <a:t>Προϋποθέσεις Απονομής</a:t>
            </a:r>
          </a:p>
          <a:p>
            <a:pPr algn="ctr">
              <a:spcBef>
                <a:spcPct val="50000"/>
              </a:spcBef>
            </a:pPr>
            <a:endParaRPr lang="el-GR" b="1"/>
          </a:p>
          <a:p>
            <a:pPr>
              <a:spcBef>
                <a:spcPct val="50000"/>
              </a:spcBef>
            </a:pPr>
            <a:r>
              <a:rPr lang="el-GR"/>
              <a:t>Απονέμεται εφάπαξ βοήθημα σε περίπτωση συνταξιοδότησης λόγω:</a:t>
            </a:r>
          </a:p>
          <a:p>
            <a:pPr>
              <a:spcBef>
                <a:spcPct val="50000"/>
              </a:spcBef>
            </a:pPr>
            <a:endParaRPr lang="el-GR"/>
          </a:p>
          <a:p>
            <a:pPr>
              <a:spcBef>
                <a:spcPct val="50000"/>
              </a:spcBef>
            </a:pPr>
            <a:r>
              <a:rPr lang="el-GR"/>
              <a:t>α) Σωματικής ή διανοητικής ανικανότητας στην υπηρεσία και ένεκα ταύτης :</a:t>
            </a:r>
            <a:r>
              <a:rPr lang="el-GR" b="1"/>
              <a:t> 50 </a:t>
            </a:r>
            <a:r>
              <a:rPr lang="el-GR"/>
              <a:t>μήνες ασφάλισης στο Ταμείο</a:t>
            </a:r>
          </a:p>
          <a:p>
            <a:pPr>
              <a:spcBef>
                <a:spcPct val="50000"/>
              </a:spcBef>
            </a:pPr>
            <a:r>
              <a:rPr lang="el-GR"/>
              <a:t>β) Σωματικής ή διανοητικής ανικανότητας: </a:t>
            </a:r>
            <a:r>
              <a:rPr lang="el-GR" b="1"/>
              <a:t>100</a:t>
            </a:r>
            <a:r>
              <a:rPr lang="el-GR"/>
              <a:t> μήνες ασφάλισης στο Ταμείο</a:t>
            </a:r>
          </a:p>
          <a:p>
            <a:pPr>
              <a:spcBef>
                <a:spcPct val="50000"/>
              </a:spcBef>
            </a:pPr>
            <a:r>
              <a:rPr lang="el-GR"/>
              <a:t>γ) Κατάργησης θέσης ή λόγω ορίου ηλικίας : </a:t>
            </a:r>
            <a:r>
              <a:rPr lang="el-GR" b="1"/>
              <a:t>120</a:t>
            </a:r>
            <a:r>
              <a:rPr lang="el-GR"/>
              <a:t> μήνες ασφάλισης στο Ταμείο</a:t>
            </a:r>
          </a:p>
          <a:p>
            <a:pPr>
              <a:spcBef>
                <a:spcPct val="50000"/>
              </a:spcBef>
            </a:pPr>
            <a:r>
              <a:rPr lang="el-GR"/>
              <a:t>δ) Λοιπές περιπτώσεις εξόδου (π.χ. παραίτηση) : </a:t>
            </a:r>
            <a:r>
              <a:rPr lang="el-GR" b="1"/>
              <a:t>150 μήνες ασφάλισης</a:t>
            </a:r>
            <a:r>
              <a:rPr lang="el-GR"/>
              <a:t> στο Ταμείο</a:t>
            </a:r>
          </a:p>
          <a:p>
            <a:pPr>
              <a:spcBef>
                <a:spcPct val="50000"/>
              </a:spcBef>
            </a:pPr>
            <a:r>
              <a:rPr lang="el-GR"/>
              <a:t>ε) Στους δικαιούχους θανόντος εν υπηρεσία ασφαλισμένου  , εφόσον συντρέχουν οι χρονικές προϋποθέσεις συνταξιοδότησης λόγω θανάτου που ισχύουν στο φορέα κύριας ασφάλισης στον οποίο ήταν ασφαλισμένος ο θανών. Αν δεν υπάρχουν δικαιούχοι συντάξεως , το εφάπαξ χορηγείται στον επιζώντα σύζυγο και στα τέκνα αυτού ανάλογα με το κληρονομικό τους δικαίωμα.</a:t>
            </a:r>
          </a:p>
          <a:p>
            <a:pPr>
              <a:spcBef>
                <a:spcPct val="50000"/>
              </a:spcBef>
            </a:pPr>
            <a:r>
              <a:rPr lang="el-GR"/>
              <a:t>Αν δεν υπάρχουν τέτοια πρόσωπα, το εφάπαξ καταβάλλεται στους γονείς, αδερφούς/ές του θανόντος ανάλογα με το κληρονομικό τους δικαίωμα, εφόσον ο θανών είχε τουλάχιστον 20ετή ασφάλιση στο Ταμείο</a:t>
            </a:r>
          </a:p>
          <a:p>
            <a:pPr>
              <a:spcBef>
                <a:spcPct val="50000"/>
              </a:spcBef>
            </a:pPr>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1187450" y="765175"/>
            <a:ext cx="6408738" cy="3444875"/>
          </a:xfrm>
          <a:prstGeom prst="rect">
            <a:avLst/>
          </a:prstGeom>
          <a:noFill/>
          <a:ln w="9525">
            <a:noFill/>
            <a:miter lim="800000"/>
            <a:headEnd/>
            <a:tailEnd/>
          </a:ln>
        </p:spPr>
        <p:txBody>
          <a:bodyPr>
            <a:spAutoFit/>
          </a:bodyPr>
          <a:lstStyle/>
          <a:p>
            <a:r>
              <a:rPr lang="en-US" sz="2000" b="1"/>
              <a:t>Πώς υπολογίζεται η υπηρεσία στα Ταμεία</a:t>
            </a:r>
          </a:p>
          <a:p>
            <a:r>
              <a:rPr lang="en-US" sz="2000"/>
              <a:t>                             </a:t>
            </a:r>
            <a:r>
              <a:rPr lang="en-US" sz="2000" b="1"/>
              <a:t>Μ.Τ.Π.Υ.</a:t>
            </a:r>
          </a:p>
          <a:p>
            <a:r>
              <a:rPr lang="en-US" sz="2000"/>
              <a:t>  Υπολογίζεται από το ΦΕΚ διορισμού  εφόσον</a:t>
            </a:r>
          </a:p>
          <a:p>
            <a:r>
              <a:rPr lang="en-US" sz="2000"/>
              <a:t> η ανάληψη υπηρεσίας έγινε σε 1 μήνα από την</a:t>
            </a:r>
          </a:p>
          <a:p>
            <a:r>
              <a:rPr lang="en-US" sz="2000"/>
              <a:t> κοινοποίηση του ΦΕΚ διορισμού.</a:t>
            </a:r>
          </a:p>
          <a:p>
            <a:r>
              <a:rPr lang="en-US" sz="2000"/>
              <a:t> Το Ταμείο εξαγοράζει από μόνο του το χρόνο</a:t>
            </a:r>
          </a:p>
          <a:p>
            <a:r>
              <a:rPr lang="en-US" sz="2000"/>
              <a:t> που μεσολαβεί από το ΦΕΚ μέχρι την ορκωμοσία.</a:t>
            </a:r>
          </a:p>
          <a:p>
            <a:r>
              <a:rPr lang="en-US" sz="2000"/>
              <a:t> </a:t>
            </a:r>
          </a:p>
          <a:p>
            <a:r>
              <a:rPr lang="el-GR" sz="2000"/>
              <a:t>                  </a:t>
            </a:r>
            <a:r>
              <a:rPr lang="en-US" sz="2000" b="1"/>
              <a:t>ΤΕΑΔΥ και   ΤΠΔΥ</a:t>
            </a:r>
          </a:p>
          <a:p>
            <a:r>
              <a:rPr lang="en-US" sz="2000"/>
              <a:t>Από την ημέρα ανάληψης της υπηρεσίας,</a:t>
            </a:r>
            <a:endParaRPr lang="el-GR" sz="2000"/>
          </a:p>
          <a:p>
            <a:r>
              <a:rPr lang="el-GR" sz="2000"/>
              <a:t> που άρχισαν να καταβάλλονται εισφορές</a:t>
            </a:r>
            <a:r>
              <a:rPr lang="en-US" sz="200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p:txBody>
          <a:bodyPr/>
          <a:lstStyle/>
          <a:p>
            <a:r>
              <a:rPr lang="el-GR" sz="2800" smtClean="0">
                <a:solidFill>
                  <a:schemeClr val="tx1"/>
                </a:solidFill>
              </a:rPr>
              <a:t>Δημόσιος υπάλληλος Π.Ε κατηγορίας  με 33 έτη υπηρεσίας και ΜΚ3 στις 31-10-2011 που αποχωρεί 31-8-2013</a:t>
            </a:r>
            <a:endParaRPr lang="el-GR" sz="2800" smtClean="0"/>
          </a:p>
        </p:txBody>
      </p:sp>
      <p:sp>
        <p:nvSpPr>
          <p:cNvPr id="39939" name="2 - Θέση περιεχομένου"/>
          <p:cNvSpPr>
            <a:spLocks noGrp="1"/>
          </p:cNvSpPr>
          <p:nvPr>
            <p:ph idx="1"/>
          </p:nvPr>
        </p:nvSpPr>
        <p:spPr/>
        <p:txBody>
          <a:bodyPr/>
          <a:lstStyle/>
          <a:p>
            <a:r>
              <a:rPr lang="el-GR" smtClean="0"/>
              <a:t>Καθαρές αποδοχές    1038 € κύρια σύνταξη</a:t>
            </a:r>
          </a:p>
          <a:p>
            <a:r>
              <a:rPr lang="el-GR" smtClean="0"/>
              <a:t>ΜΤΠΥ                        182</a:t>
            </a:r>
          </a:p>
          <a:p>
            <a:r>
              <a:rPr lang="el-GR" smtClean="0"/>
              <a:t>ΤΕΑΔΥ                       206</a:t>
            </a:r>
          </a:p>
          <a:p>
            <a:r>
              <a:rPr lang="el-GR" smtClean="0"/>
              <a:t>ΣΥΝΟΛΟ                 1426 €</a:t>
            </a:r>
          </a:p>
          <a:p>
            <a:endParaRPr lang="el-GR"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p:nvPr>
        </p:nvSpPr>
        <p:spPr/>
        <p:txBody>
          <a:bodyPr/>
          <a:lstStyle/>
          <a:p>
            <a:r>
              <a:rPr lang="el-GR" sz="3200" smtClean="0"/>
              <a:t>Αν φύγει  στις 31-8-2014 με 34 χρόνια υπηρεσίας</a:t>
            </a:r>
          </a:p>
        </p:txBody>
      </p:sp>
      <p:sp>
        <p:nvSpPr>
          <p:cNvPr id="40963" name="2 - Θέση περιεχομένου"/>
          <p:cNvSpPr>
            <a:spLocks noGrp="1"/>
          </p:cNvSpPr>
          <p:nvPr>
            <p:ph idx="1"/>
          </p:nvPr>
        </p:nvSpPr>
        <p:spPr/>
        <p:txBody>
          <a:bodyPr/>
          <a:lstStyle/>
          <a:p>
            <a:r>
              <a:rPr lang="el-GR" smtClean="0"/>
              <a:t>Καθαρές αποδοχές         1054 €</a:t>
            </a:r>
          </a:p>
          <a:p>
            <a:r>
              <a:rPr lang="el-GR" smtClean="0"/>
              <a:t>ΜΤΠΥ                             187 €</a:t>
            </a:r>
          </a:p>
          <a:p>
            <a:r>
              <a:rPr lang="el-GR" smtClean="0"/>
              <a:t>ΤΕΑΔΥ                            207</a:t>
            </a:r>
          </a:p>
          <a:p>
            <a:r>
              <a:rPr lang="el-GR" smtClean="0"/>
              <a:t>ΣΥΝΟΛΟ                      1448 €</a:t>
            </a:r>
          </a:p>
          <a:p>
            <a:r>
              <a:rPr lang="el-GR" smtClean="0"/>
              <a:t>ΣΥΝΟΛΙΚΗ ΔΙΑΦΟΡΑ  34 ετών με 33 έτη 1448-1426 =</a:t>
            </a:r>
            <a:r>
              <a:rPr lang="el-GR" sz="4400" smtClean="0"/>
              <a:t>22 €</a:t>
            </a:r>
          </a:p>
          <a:p>
            <a:endParaRPr lang="el-G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395288" y="1366838"/>
            <a:ext cx="8280400" cy="3540125"/>
          </a:xfrm>
          <a:prstGeom prst="rect">
            <a:avLst/>
          </a:prstGeom>
          <a:noFill/>
          <a:ln w="9525">
            <a:noFill/>
            <a:miter lim="800000"/>
            <a:headEnd/>
            <a:tailEnd/>
          </a:ln>
        </p:spPr>
        <p:txBody>
          <a:bodyPr>
            <a:spAutoFit/>
          </a:bodyPr>
          <a:lstStyle/>
          <a:p>
            <a:pPr algn="ctr">
              <a:spcBef>
                <a:spcPct val="50000"/>
              </a:spcBef>
            </a:pPr>
            <a:r>
              <a:rPr lang="el-GR" b="1"/>
              <a:t>Θεμελίωση συνταξιοδοτικού δικαιώματος</a:t>
            </a:r>
          </a:p>
          <a:p>
            <a:pPr>
              <a:spcBef>
                <a:spcPct val="50000"/>
              </a:spcBef>
            </a:pPr>
            <a:r>
              <a:rPr lang="el-GR"/>
              <a:t>	Ορισμός </a:t>
            </a:r>
          </a:p>
          <a:p>
            <a:pPr algn="just">
              <a:spcBef>
                <a:spcPct val="50000"/>
              </a:spcBef>
            </a:pPr>
            <a:r>
              <a:rPr lang="el-GR"/>
              <a:t>	 Ως θεμελίωση του συνταξιοδοτικού δικαιώματος νοείται η  συμπλήρωση του ελάχιστου απαιτούμενου χρόνου υπηρεσίας ή ασφάλισης (κατά περίπτωση) προκειμένου ο υπάλληλος να έχει δικαίωμα για σύνταξη.</a:t>
            </a:r>
          </a:p>
          <a:p>
            <a:pPr algn="just">
              <a:spcBef>
                <a:spcPct val="50000"/>
              </a:spcBef>
            </a:pPr>
            <a:r>
              <a:rPr lang="el-GR"/>
              <a:t>                 Η θεμελίωση δεν συναρτάται με την ταυτόχρονη συμπλήρωση ορίου ηλικίας αλλά συνδέεται μόνο με τη συμπλήρωση συντάξιμου χρόνου ή ασφάλισης.</a:t>
            </a:r>
          </a:p>
          <a:p>
            <a:pPr algn="just">
              <a:spcBef>
                <a:spcPct val="50000"/>
              </a:spcBef>
            </a:pPr>
            <a:r>
              <a:rPr lang="el-GR"/>
              <a:t>                 Μετά την θεμελίωση του συνταξιοδοτικού δικαιώματος ο ασφαλισμένος, εφόσον δεν έχει το όριο ηλικίας που απαιτείται για τη λήψη της σύνταξης, μπορεί εφόσον το επιθυμεί, να παραιτηθεί από την υπηρεσία, υποβάλλοντας αίτηση συνταξιοδοτήσεως. Η σχετική συνταξιοδοτική πράξη θα εκδοθεί αλλά η καταβολή της σύνταξης θα ανασταλεί μέχρι τη συμπλήρωση του απαιτούμενου ορίου ηλικίας συνταξιοδότησης</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p:txBody>
          <a:bodyPr/>
          <a:lstStyle/>
          <a:p>
            <a:r>
              <a:rPr lang="el-GR" sz="2800" smtClean="0">
                <a:solidFill>
                  <a:schemeClr val="tx1"/>
                </a:solidFill>
              </a:rPr>
              <a:t>Αν αναγνωρίσει 1 έτος στρατιωτικής θητείας ποια θα είναι η διαφορά του</a:t>
            </a:r>
          </a:p>
        </p:txBody>
      </p:sp>
      <p:sp>
        <p:nvSpPr>
          <p:cNvPr id="41987" name="2 - Θέση περιεχομένου"/>
          <p:cNvSpPr>
            <a:spLocks noGrp="1"/>
          </p:cNvSpPr>
          <p:nvPr>
            <p:ph idx="1"/>
          </p:nvPr>
        </p:nvSpPr>
        <p:spPr>
          <a:xfrm>
            <a:off x="685800" y="1785938"/>
            <a:ext cx="7772400" cy="4310062"/>
          </a:xfrm>
        </p:spPr>
        <p:txBody>
          <a:bodyPr/>
          <a:lstStyle/>
          <a:p>
            <a:pPr>
              <a:buFontTx/>
              <a:buNone/>
            </a:pPr>
            <a:r>
              <a:rPr lang="el-GR" sz="2800" smtClean="0"/>
              <a:t>   Δημόσιος υπάλληλος με 33 έτη υπηρεσίας και Μ.Κ3 στις 31-10-2011</a:t>
            </a:r>
          </a:p>
          <a:p>
            <a:r>
              <a:rPr lang="el-GR" sz="2800" smtClean="0"/>
              <a:t> Κύρια σύνταξη είναι 1038 € καθαρές αποδοχές</a:t>
            </a:r>
          </a:p>
          <a:p>
            <a:r>
              <a:rPr lang="el-GR" sz="2800" smtClean="0"/>
              <a:t>Αν αναγνωρίσει 1 έτος η κύρια σύνταξη θα διαμορφωθεί στα 1059 €</a:t>
            </a:r>
          </a:p>
          <a:p>
            <a:r>
              <a:rPr lang="el-GR" sz="2800" smtClean="0"/>
              <a:t>Διαφορά   1059-1038=21 €</a:t>
            </a:r>
          </a:p>
          <a:p>
            <a:r>
              <a:rPr lang="el-GR" sz="2800" smtClean="0"/>
              <a:t>Κόστος στρατιωτικής θητείας (1585+140,80° χ 6,67% χ 12=1381 €</a:t>
            </a:r>
          </a:p>
          <a:p>
            <a:r>
              <a:rPr lang="el-GR" sz="2800" smtClean="0"/>
              <a:t>1381 : 21 =66 μήνες = 5,5   χρόνια η απόσβεση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84213" y="928688"/>
            <a:ext cx="7772400" cy="5238750"/>
          </a:xfrm>
          <a:prstGeom prst="rect">
            <a:avLst/>
          </a:prstGeom>
          <a:noFill/>
          <a:ln w="9525">
            <a:noFill/>
            <a:miter lim="800000"/>
            <a:headEnd/>
            <a:tailEnd/>
          </a:ln>
        </p:spPr>
        <p:txBody>
          <a:bodyPr/>
          <a:lstStyle/>
          <a:p>
            <a:pPr marL="342900" indent="-342900" algn="just" eaLnBrk="1" hangingPunct="1">
              <a:lnSpc>
                <a:spcPct val="80000"/>
              </a:lnSpc>
              <a:spcBef>
                <a:spcPct val="20000"/>
              </a:spcBef>
              <a:buFontTx/>
              <a:buChar char="•"/>
            </a:pPr>
            <a:r>
              <a:rPr lang="el-GR" sz="1800"/>
              <a:t>Ο χρόνος στρατιωτικής θητείας με ή χωρίς εξαγορά</a:t>
            </a:r>
          </a:p>
          <a:p>
            <a:pPr marL="342900" indent="-342900" algn="just" eaLnBrk="1" hangingPunct="1">
              <a:lnSpc>
                <a:spcPct val="80000"/>
              </a:lnSpc>
              <a:spcBef>
                <a:spcPct val="20000"/>
              </a:spcBef>
              <a:buFontTx/>
              <a:buChar char="•"/>
            </a:pPr>
            <a:endParaRPr lang="el-GR" sz="1800"/>
          </a:p>
          <a:p>
            <a:pPr marL="342900" indent="-342900" algn="just" eaLnBrk="1" hangingPunct="1">
              <a:lnSpc>
                <a:spcPct val="80000"/>
              </a:lnSpc>
              <a:spcBef>
                <a:spcPct val="20000"/>
              </a:spcBef>
              <a:buFontTx/>
              <a:buChar char="•"/>
            </a:pPr>
            <a:r>
              <a:rPr lang="el-GR" sz="1800"/>
              <a:t> Για όσους έχουν προσληφθεί για πρώτη φορά στο Δημόσιο, σε ΟΤΑ ή σε ΝΠΔΔ μετά την 1-1-1983 κάθε χρόνος ασφάλισης που έχει διανυθεί σε οποιονδήποτε ασφαλιστικό φορέα κύριας ασφάλισης</a:t>
            </a:r>
          </a:p>
          <a:p>
            <a:pPr marL="342900" indent="-342900" algn="just" eaLnBrk="1" hangingPunct="1">
              <a:lnSpc>
                <a:spcPct val="80000"/>
              </a:lnSpc>
              <a:spcBef>
                <a:spcPct val="20000"/>
              </a:spcBef>
              <a:buFontTx/>
              <a:buChar char="•"/>
            </a:pPr>
            <a:endParaRPr lang="el-GR" sz="1800"/>
          </a:p>
          <a:p>
            <a:pPr marL="342900" indent="-342900" algn="just" eaLnBrk="1" hangingPunct="1">
              <a:lnSpc>
                <a:spcPct val="80000"/>
              </a:lnSpc>
              <a:spcBef>
                <a:spcPct val="20000"/>
              </a:spcBef>
              <a:buFontTx/>
              <a:buChar char="•"/>
            </a:pPr>
            <a:r>
              <a:rPr lang="el-GR" sz="1800"/>
              <a:t>Υπηρεσίες, που έχουν προσφερθεί στο Δημόσιο, στους ΟΤΑ και τα άλλα ΝΠΔΔ με οποιαδήποτε σχέση εργασίας (τακτικού, εκτάκτου, συμβασιούχου, ημερομισθίου)</a:t>
            </a:r>
          </a:p>
          <a:p>
            <a:pPr marL="342900" indent="-342900" algn="just" eaLnBrk="1" hangingPunct="1">
              <a:lnSpc>
                <a:spcPct val="80000"/>
              </a:lnSpc>
              <a:spcBef>
                <a:spcPct val="20000"/>
              </a:spcBef>
              <a:buFontTx/>
              <a:buChar char="•"/>
            </a:pPr>
            <a:endParaRPr lang="el-GR" sz="1800"/>
          </a:p>
          <a:p>
            <a:pPr marL="342900" indent="-342900" algn="just" eaLnBrk="1" hangingPunct="1">
              <a:lnSpc>
                <a:spcPct val="80000"/>
              </a:lnSpc>
              <a:spcBef>
                <a:spcPct val="20000"/>
              </a:spcBef>
              <a:buFontTx/>
              <a:buChar char="•"/>
            </a:pPr>
            <a:r>
              <a:rPr lang="el-GR" sz="1800"/>
              <a:t>Ο χρόνος απασχόλησης στην αλλοδαπή στην περίπτωση ειδικά των εκπαιδευτικών, που είναι παλαιοί ασφαλισμένοι, εφόσον πρόκειται για προϋπηρεσία σε σχολεία της αλλοδαπής για διδασκαλία σε τάξεις ελληνοπαίδων. </a:t>
            </a:r>
          </a:p>
          <a:p>
            <a:pPr marL="342900" indent="-342900" algn="just" eaLnBrk="1" hangingPunct="1">
              <a:lnSpc>
                <a:spcPct val="80000"/>
              </a:lnSpc>
              <a:spcBef>
                <a:spcPct val="20000"/>
              </a:spcBef>
              <a:buFontTx/>
              <a:buChar char="•"/>
            </a:pPr>
            <a:endParaRPr lang="el-GR" sz="1800"/>
          </a:p>
          <a:p>
            <a:pPr marL="342900" indent="-342900" algn="just" eaLnBrk="1" hangingPunct="1">
              <a:lnSpc>
                <a:spcPct val="80000"/>
              </a:lnSpc>
              <a:spcBef>
                <a:spcPct val="20000"/>
              </a:spcBef>
              <a:buFontTx/>
              <a:buChar char="•"/>
            </a:pPr>
            <a:r>
              <a:rPr lang="el-GR" sz="1800"/>
              <a:t>Ο χρόνος απασχόλησης στις χώρες μέλη της Ευρωπαϊκής Ένωσης,  εφόσον α) ο υπάλληλος είχε προσληφθεί μετά την 1-1-1983 και β) σε κάθε περίπτωση εφόσον ο χρόνος απασχόλησης του στις χώρες μέλη της Ε.Ε. διανύθηκε στον Δημόσιο Τομέα. </a:t>
            </a:r>
          </a:p>
          <a:p>
            <a:pPr marL="342900" indent="-342900" algn="just" eaLnBrk="1" hangingPunct="1">
              <a:lnSpc>
                <a:spcPct val="80000"/>
              </a:lnSpc>
              <a:spcBef>
                <a:spcPct val="20000"/>
              </a:spcBef>
              <a:buFontTx/>
              <a:buChar char="•"/>
            </a:pPr>
            <a:endParaRPr lang="el-GR" sz="1800"/>
          </a:p>
          <a:p>
            <a:pPr marL="342900" indent="-342900" algn="just" eaLnBrk="1" hangingPunct="1">
              <a:lnSpc>
                <a:spcPct val="80000"/>
              </a:lnSpc>
              <a:spcBef>
                <a:spcPct val="20000"/>
              </a:spcBef>
              <a:buFontTx/>
              <a:buChar char="•"/>
            </a:pPr>
            <a:r>
              <a:rPr lang="el-GR" sz="1800"/>
              <a:t>Ο πλασματικός χρόνος παιδιών και σπουδών, υπό τους όρους και τις προϋποθέσεις, που αυτοί αναγνωρίζονται ως συντάξιμοι, σύμφωνα με τις διατάξεις του ν. 3865/2010. </a:t>
            </a:r>
          </a:p>
        </p:txBody>
      </p:sp>
      <p:sp>
        <p:nvSpPr>
          <p:cNvPr id="6147" name="Rectangle 5"/>
          <p:cNvSpPr>
            <a:spLocks noChangeArrowheads="1"/>
          </p:cNvSpPr>
          <p:nvPr/>
        </p:nvSpPr>
        <p:spPr bwMode="auto">
          <a:xfrm>
            <a:off x="685800" y="285750"/>
            <a:ext cx="7772400" cy="857250"/>
          </a:xfrm>
          <a:prstGeom prst="rect">
            <a:avLst/>
          </a:prstGeom>
          <a:noFill/>
          <a:ln w="9525">
            <a:noFill/>
            <a:miter lim="800000"/>
            <a:headEnd/>
            <a:tailEnd/>
          </a:ln>
        </p:spPr>
        <p:txBody>
          <a:bodyPr anchor="ctr"/>
          <a:lstStyle/>
          <a:p>
            <a:pPr algn="ctr" eaLnBrk="1" hangingPunct="1"/>
            <a:r>
              <a:rPr lang="el-GR" sz="1800" b="1">
                <a:solidFill>
                  <a:schemeClr val="tx2"/>
                </a:solidFill>
              </a:rPr>
              <a:t>Υπηρεσίες που λαμβάνονται υπόψη για τη θεμελίωση του συνταξιοδοτικού δικαιώματος </a:t>
            </a:r>
            <a:br>
              <a:rPr lang="el-GR" sz="1800" b="1">
                <a:solidFill>
                  <a:schemeClr val="tx2"/>
                </a:solidFill>
              </a:rPr>
            </a:br>
            <a:endParaRPr lang="el-GR" sz="1800" b="1">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684213" y="1989138"/>
            <a:ext cx="7773987" cy="4106862"/>
          </a:xfrm>
          <a:prstGeom prst="rect">
            <a:avLst/>
          </a:prstGeom>
          <a:noFill/>
          <a:ln w="9525">
            <a:noFill/>
            <a:miter lim="800000"/>
            <a:headEnd/>
            <a:tailEnd/>
          </a:ln>
        </p:spPr>
        <p:txBody>
          <a:bodyPr/>
          <a:lstStyle/>
          <a:p>
            <a:pPr marL="342900" indent="-342900" algn="just" eaLnBrk="1" hangingPunct="1">
              <a:lnSpc>
                <a:spcPct val="80000"/>
              </a:lnSpc>
              <a:spcBef>
                <a:spcPct val="20000"/>
              </a:spcBef>
            </a:pPr>
            <a:r>
              <a:rPr lang="el-GR" sz="2400">
                <a:latin typeface="Times New Roman" pitchFamily="18" charset="0"/>
              </a:rPr>
              <a:t>         Ως όριο ηλικίας συνταξιοδότησης νοείται η ηλικία, που πρέπει να έχει  συμπληρώσει </a:t>
            </a:r>
            <a:r>
              <a:rPr lang="el-GR" sz="2400" b="1">
                <a:latin typeface="Times New Roman" pitchFamily="18" charset="0"/>
              </a:rPr>
              <a:t>ακριβώς </a:t>
            </a:r>
            <a:r>
              <a:rPr lang="el-GR" sz="2400">
                <a:latin typeface="Times New Roman" pitchFamily="18" charset="0"/>
              </a:rPr>
              <a:t>(ημερομηνία γενεθλίων) ο υπάλληλος, προκειμένου αφού έχει θεμελιώσει συνταξιοδοτικό δικαίωμα και αποχωρήσει από την υπηρεσία, να είναι δυνατή η πληρωμή της  σύνταξής του. </a:t>
            </a:r>
          </a:p>
        </p:txBody>
      </p:sp>
      <p:sp>
        <p:nvSpPr>
          <p:cNvPr id="7171" name="Rectangle 5"/>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eaLnBrk="1" hangingPunct="1"/>
            <a:r>
              <a:rPr lang="el-GR" sz="2400">
                <a:solidFill>
                  <a:schemeClr val="tx2"/>
                </a:solidFill>
                <a:latin typeface="Times New Roman" pitchFamily="18" charset="0"/>
              </a:rPr>
              <a:t>ΟΡΙΟ ΗΛΙΚΙΑΣ ΣΥΝΤΑΞΙΟΔΟΤΗΣΗΣ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684213" y="1989138"/>
            <a:ext cx="7773987" cy="4106862"/>
          </a:xfrm>
          <a:prstGeom prst="rect">
            <a:avLst/>
          </a:prstGeom>
          <a:noFill/>
          <a:ln w="9525">
            <a:noFill/>
            <a:miter lim="800000"/>
            <a:headEnd/>
            <a:tailEnd/>
          </a:ln>
        </p:spPr>
        <p:txBody>
          <a:bodyPr/>
          <a:lstStyle/>
          <a:p>
            <a:pPr marL="342900" indent="-342900" algn="just" eaLnBrk="1" hangingPunct="1">
              <a:lnSpc>
                <a:spcPct val="80000"/>
              </a:lnSpc>
              <a:spcBef>
                <a:spcPct val="20000"/>
              </a:spcBef>
              <a:buFontTx/>
              <a:buChar char="•"/>
            </a:pPr>
            <a:r>
              <a:rPr lang="el-GR" sz="2800">
                <a:latin typeface="Times New Roman" pitchFamily="18" charset="0"/>
              </a:rPr>
              <a:t>Ως συνταξιοδότηση χωρίς όριο  ηλικίας νοείται η δυνατότητα αποχώρησης του υπαλλήλου από την Υπηρεσία του, ο οποίος αφού συμπλήρωσε  τον απαιτούμενο χρόνο υπηρεσίας ή ασφάλισης κατά περίπτωση, να του καταβληθεί αμέσως η σύνταξή του</a:t>
            </a:r>
          </a:p>
          <a:p>
            <a:pPr marL="342900" indent="-342900" algn="just" eaLnBrk="1" hangingPunct="1">
              <a:lnSpc>
                <a:spcPct val="80000"/>
              </a:lnSpc>
              <a:spcBef>
                <a:spcPct val="20000"/>
              </a:spcBef>
              <a:buFontTx/>
              <a:buChar char="•"/>
            </a:pPr>
            <a:endParaRPr lang="el-GR" sz="2800">
              <a:latin typeface="Times New Roman" pitchFamily="18" charset="0"/>
            </a:endParaRPr>
          </a:p>
          <a:p>
            <a:pPr marL="342900" indent="-342900" algn="just" eaLnBrk="1" hangingPunct="1">
              <a:lnSpc>
                <a:spcPct val="80000"/>
              </a:lnSpc>
              <a:spcBef>
                <a:spcPct val="20000"/>
              </a:spcBef>
              <a:buFontTx/>
              <a:buChar char="•"/>
            </a:pPr>
            <a:r>
              <a:rPr lang="el-GR" sz="2800">
                <a:latin typeface="Times New Roman" pitchFamily="18" charset="0"/>
              </a:rPr>
              <a:t>Η συνταξιοδότηση των υπαλλήλων άνευ ορίου ηλικίας, δεν επιφέρει μείωση της σύνταξης αφού δεν συνιστά πρόωρη</a:t>
            </a:r>
          </a:p>
        </p:txBody>
      </p:sp>
      <p:sp>
        <p:nvSpPr>
          <p:cNvPr id="8195" name="Rectangle 5"/>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eaLnBrk="1" hangingPunct="1"/>
            <a:r>
              <a:rPr lang="el-GR" sz="3200" b="1" u="sng">
                <a:solidFill>
                  <a:schemeClr val="tx2"/>
                </a:solidFill>
                <a:latin typeface="Times New Roman" pitchFamily="18" charset="0"/>
              </a:rPr>
              <a:t>ΣΥΝΤΑΞΙΟΔΟΤΗΣΗ ΧΩΡΙΣ ΟΡΙΟ ΗΛΙΚΙΑΣ. (Χ.Ο.Η.)</a:t>
            </a:r>
            <a:r>
              <a:rPr lang="el-GR" sz="3200">
                <a:solidFill>
                  <a:schemeClr val="tx2"/>
                </a:solidFill>
                <a:latin typeface="Times New Roman" pitchFamily="18" charset="0"/>
              </a:rPr>
              <a:t/>
            </a:r>
            <a:br>
              <a:rPr lang="el-GR" sz="3200">
                <a:solidFill>
                  <a:schemeClr val="tx2"/>
                </a:solidFill>
                <a:latin typeface="Times New Roman" pitchFamily="18" charset="0"/>
              </a:rPr>
            </a:br>
            <a:endParaRPr lang="el-GR" sz="320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685800" y="1571625"/>
            <a:ext cx="7772400" cy="4524375"/>
          </a:xfrm>
          <a:prstGeom prst="rect">
            <a:avLst/>
          </a:prstGeom>
          <a:noFill/>
          <a:ln w="9525">
            <a:noFill/>
            <a:miter lim="800000"/>
            <a:headEnd/>
            <a:tailEnd/>
          </a:ln>
        </p:spPr>
        <p:txBody>
          <a:bodyPr/>
          <a:lstStyle/>
          <a:p>
            <a:pPr marL="342900" indent="-342900" algn="just" eaLnBrk="1" hangingPunct="1">
              <a:lnSpc>
                <a:spcPct val="80000"/>
              </a:lnSpc>
              <a:spcBef>
                <a:spcPct val="20000"/>
              </a:spcBef>
              <a:buFontTx/>
              <a:buChar char="•"/>
            </a:pPr>
            <a:r>
              <a:rPr lang="el-GR" sz="2400">
                <a:latin typeface="Times New Roman" pitchFamily="18" charset="0"/>
              </a:rPr>
              <a:t>Πρόωρη συνταξιοδότηση είναι η δυνατότητα, που παρέχεται στον υπάλληλο, που έχει θεμελιώσει συνταξιοδοτικό δικαίωμα, να λάβει σύνταξη κατά πέντε χρόνια το ανώτερο πριν τη συμπλήρωση του κατά περίπτωση ορίου ηλικίας συνταξιοδότησης, με την ανάλογη μείωση της σύνταξης (ποινή) . </a:t>
            </a:r>
          </a:p>
          <a:p>
            <a:pPr marL="342900" indent="-342900" algn="just" eaLnBrk="1" hangingPunct="1">
              <a:lnSpc>
                <a:spcPct val="80000"/>
              </a:lnSpc>
              <a:spcBef>
                <a:spcPct val="20000"/>
              </a:spcBef>
              <a:buFontTx/>
              <a:buChar char="•"/>
            </a:pPr>
            <a:r>
              <a:rPr lang="el-GR" sz="2400">
                <a:latin typeface="Times New Roman" pitchFamily="18" charset="0"/>
              </a:rPr>
              <a:t>Η μείωση αυτή  εξαρτάται από το πόσο νωρίτερα από την ημερομηνία συμπλήρωσης του προβλεπόμενου ορίου ηλικίας θα ασκηθεί το δικαίωμα αυτό.</a:t>
            </a:r>
          </a:p>
          <a:p>
            <a:pPr marL="342900" indent="-342900" algn="just" eaLnBrk="1" hangingPunct="1">
              <a:lnSpc>
                <a:spcPct val="80000"/>
              </a:lnSpc>
              <a:spcBef>
                <a:spcPct val="20000"/>
              </a:spcBef>
              <a:buFontTx/>
              <a:buChar char="•"/>
            </a:pPr>
            <a:r>
              <a:rPr lang="el-GR" sz="2400">
                <a:latin typeface="Times New Roman" pitchFamily="18" charset="0"/>
              </a:rPr>
              <a:t>Η μείωση αυτή αφορά την «τμηματική σύνταξη» που χορηγεί το δημόσιο σε περιπτώσεις εφαρμογής της διαδοχικής ασφάλισης και είναι 1/267 για κάθε μήνα, που υπολείπεται για την συμπλήρωση του κανονικού ορίου ηλικίας (</a:t>
            </a:r>
            <a:r>
              <a:rPr lang="el-GR" sz="2400" b="1">
                <a:latin typeface="Times New Roman" pitchFamily="18" charset="0"/>
              </a:rPr>
              <a:t>ή 4,5 % κατ’ έτος</a:t>
            </a:r>
            <a:r>
              <a:rPr lang="el-GR" sz="2400">
                <a:latin typeface="Times New Roman" pitchFamily="18" charset="0"/>
              </a:rPr>
              <a:t>) για όσους θεμελιώνουν συνταξιοδοτικό δικαίωμα μέχρι 31-12-2010 </a:t>
            </a:r>
          </a:p>
          <a:p>
            <a:pPr marL="342900" indent="-342900" algn="just" eaLnBrk="1" hangingPunct="1">
              <a:lnSpc>
                <a:spcPct val="80000"/>
              </a:lnSpc>
              <a:spcBef>
                <a:spcPct val="20000"/>
              </a:spcBef>
            </a:pPr>
            <a:r>
              <a:rPr lang="el-GR" sz="2400">
                <a:latin typeface="Times New Roman" pitchFamily="18" charset="0"/>
              </a:rPr>
              <a:t>      και στο 1/200 για κάθε μήνα (ή</a:t>
            </a:r>
            <a:r>
              <a:rPr lang="el-GR" sz="2400" b="1">
                <a:latin typeface="Times New Roman" pitchFamily="18" charset="0"/>
              </a:rPr>
              <a:t> 6% κατ’ έτο</a:t>
            </a:r>
            <a:r>
              <a:rPr lang="el-GR" sz="2400">
                <a:latin typeface="Times New Roman" pitchFamily="18" charset="0"/>
              </a:rPr>
              <a:t>ς), για όσους θεμελιώνουν συνταξιοδοτικό δικαίωμα μετά την 1-1-2011. </a:t>
            </a:r>
          </a:p>
        </p:txBody>
      </p:sp>
      <p:sp>
        <p:nvSpPr>
          <p:cNvPr id="9219" name="Rectangle 5"/>
          <p:cNvSpPr>
            <a:spLocks noChangeArrowheads="1"/>
          </p:cNvSpPr>
          <p:nvPr/>
        </p:nvSpPr>
        <p:spPr bwMode="auto">
          <a:xfrm>
            <a:off x="684213" y="620713"/>
            <a:ext cx="7773987" cy="1131887"/>
          </a:xfrm>
          <a:prstGeom prst="rect">
            <a:avLst/>
          </a:prstGeom>
          <a:noFill/>
          <a:ln w="9525">
            <a:noFill/>
            <a:miter lim="800000"/>
            <a:headEnd/>
            <a:tailEnd/>
          </a:ln>
        </p:spPr>
        <p:txBody>
          <a:bodyPr anchor="ctr"/>
          <a:lstStyle/>
          <a:p>
            <a:pPr algn="ctr" eaLnBrk="1" hangingPunct="1"/>
            <a:r>
              <a:rPr lang="el-GR" sz="2400" b="1" u="sng">
                <a:solidFill>
                  <a:schemeClr val="tx2"/>
                </a:solidFill>
                <a:latin typeface="Times New Roman" pitchFamily="18" charset="0"/>
              </a:rPr>
              <a:t>ΠΡΟΩΡΗ ΣΥΝΤΑΞΙΟΔΟΤΗΣΗ/ΜΕΙΩΜΕΝΗ ΣΥΝΤΑΞΗ</a:t>
            </a:r>
            <a:r>
              <a:rPr lang="el-GR" b="1" u="sng">
                <a:solidFill>
                  <a:schemeClr val="tx2"/>
                </a:solidFill>
                <a:latin typeface="Times New Roman" pitchFamily="18" charset="0"/>
              </a:rPr>
              <a:t>.</a:t>
            </a:r>
            <a:r>
              <a:rPr lang="el-GR">
                <a:solidFill>
                  <a:schemeClr val="tx2"/>
                </a:solidFill>
                <a:latin typeface="Times New Roman" pitchFamily="18" charset="0"/>
              </a:rPr>
              <a:t/>
            </a:r>
            <a:br>
              <a:rPr lang="el-GR">
                <a:solidFill>
                  <a:schemeClr val="tx2"/>
                </a:solidFill>
                <a:latin typeface="Times New Roman" pitchFamily="18" charset="0"/>
              </a:rPr>
            </a:br>
            <a:endParaRPr lang="el-GR">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algn="just" eaLnBrk="1" hangingPunct="1">
              <a:lnSpc>
                <a:spcPct val="80000"/>
              </a:lnSpc>
              <a:spcBef>
                <a:spcPct val="20000"/>
              </a:spcBef>
              <a:buFontTx/>
              <a:buChar char="•"/>
            </a:pPr>
            <a:r>
              <a:rPr lang="el-GR" sz="2800">
                <a:latin typeface="Times New Roman" pitchFamily="18" charset="0"/>
              </a:rPr>
              <a:t>Ως ημερομηνία ενηλικίωσης των παιδιών θεωρείται η 31η Δεκεμβρίου του έτους, που συμπληρώνουν με βάση την ημερομηνία γέννησης το 18ο έτος της ηλικίας τους. </a:t>
            </a:r>
          </a:p>
        </p:txBody>
      </p:sp>
      <p:sp>
        <p:nvSpPr>
          <p:cNvPr id="10243" name="Rectangle 5"/>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eaLnBrk="1" hangingPunct="1"/>
            <a:r>
              <a:rPr lang="el-GR" sz="1800" b="1" u="sng">
                <a:solidFill>
                  <a:schemeClr val="tx2"/>
                </a:solidFill>
                <a:latin typeface="Times New Roman" pitchFamily="18" charset="0"/>
              </a:rPr>
              <a:t>ΕΝΗΛΙΚΙΩΣΗ ΠΑΙΔΙΩΝ</a:t>
            </a:r>
            <a:endParaRPr lang="el-GR" sz="440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1936</TotalTime>
  <Words>3300</Words>
  <Application>Microsoft Office PowerPoint</Application>
  <PresentationFormat>Προβολή στην οθόνη (4:3)</PresentationFormat>
  <Paragraphs>603</Paragraphs>
  <Slides>40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40</vt:i4>
      </vt:variant>
    </vt:vector>
  </HeadingPairs>
  <TitlesOfParts>
    <vt:vector size="47" baseType="lpstr">
      <vt:lpstr>Arial</vt:lpstr>
      <vt:lpstr>Times New Roman</vt:lpstr>
      <vt:lpstr>Calibri</vt:lpstr>
      <vt:lpstr>Arial Greek</vt:lpstr>
      <vt:lpstr>Arial Black</vt:lpstr>
      <vt:lpstr>Fixedsys</vt:lpstr>
      <vt:lpstr>Προεπιλεγμένη σχεδίαση</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ΕΞΑΓΟΡΑ ΑΝΑΓΝΩΡΙΖΟΜΕΝΩΝ ΥΠΗΡΕΣΙΩΝ</vt:lpstr>
      <vt:lpstr>Διαφάνεια 17</vt:lpstr>
      <vt:lpstr>Διαφάνεια 18</vt:lpstr>
      <vt:lpstr>ΔΙΑΦΟΡΕΣ  ΑΝΑ  5ΕΤΙΑ</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Δημόσιος υπάλληλος Π.Ε κατηγορίας  με 33 έτη υπηρεσίας και ΜΚ3 στις 31-10-2011 που αποχωρεί 31-8-2013</vt:lpstr>
      <vt:lpstr>Αν φύγει  στις 31-8-2014 με 34 χρόνια υπηρεσίας</vt:lpstr>
      <vt:lpstr>Αν αναγνωρίσει 1 έτος στρατιωτικής θητείας ποια θα είναι η διαφορά του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vagelis</dc:creator>
  <cp:lastModifiedBy>vagelis</cp:lastModifiedBy>
  <cp:revision>119</cp:revision>
  <dcterms:created xsi:type="dcterms:W3CDTF">1601-01-01T00:00:00Z</dcterms:created>
  <dcterms:modified xsi:type="dcterms:W3CDTF">2013-02-28T14:57:53Z</dcterms:modified>
</cp:coreProperties>
</file>